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92" r:id="rId3"/>
    <p:sldId id="257" r:id="rId4"/>
    <p:sldId id="258" r:id="rId5"/>
    <p:sldId id="259" r:id="rId6"/>
    <p:sldId id="262" r:id="rId7"/>
    <p:sldId id="263" r:id="rId8"/>
    <p:sldId id="273" r:id="rId9"/>
    <p:sldId id="274" r:id="rId10"/>
    <p:sldId id="275" r:id="rId11"/>
    <p:sldId id="276" r:id="rId12"/>
    <p:sldId id="277" r:id="rId13"/>
    <p:sldId id="278" r:id="rId14"/>
    <p:sldId id="264" r:id="rId15"/>
    <p:sldId id="265" r:id="rId16"/>
    <p:sldId id="266" r:id="rId17"/>
    <p:sldId id="267" r:id="rId18"/>
    <p:sldId id="268" r:id="rId19"/>
    <p:sldId id="269" r:id="rId20"/>
    <p:sldId id="293" r:id="rId21"/>
    <p:sldId id="270" r:id="rId22"/>
    <p:sldId id="271" r:id="rId23"/>
    <p:sldId id="272" r:id="rId24"/>
    <p:sldId id="279" r:id="rId25"/>
    <p:sldId id="28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5143500" type="screen16x9"/>
  <p:notesSz cx="6858000" cy="9144000"/>
  <p:embeddedFontLst>
    <p:embeddedFont>
      <p:font typeface="Gill Sans MT" panose="020B0502020104020203" pitchFamily="34" charset="77"/>
      <p:regular r:id="rId36"/>
      <p:bold r:id="rId37"/>
      <p:italic r:id="rId38"/>
      <p:boldItalic r:id="rId39"/>
    </p:embeddedFont>
    <p:embeddedFont>
      <p:font typeface="Wingdings 2" pitchFamily="2" charset="2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E62020-EF99-4DF2-A1E0-6AC62F87DD2E}">
  <a:tblStyle styleId="{62E62020-EF99-4DF2-A1E0-6AC62F87DD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5"/>
    <p:restoredTop sz="94605"/>
  </p:normalViewPr>
  <p:slideViewPr>
    <p:cSldViewPr snapToGrid="0">
      <p:cViewPr varScale="1">
        <p:scale>
          <a:sx n="143" d="100"/>
          <a:sy n="143" d="100"/>
        </p:scale>
        <p:origin x="25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D60B6-505B-4CA3-A916-304CECB33A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996D4F9-38E6-46FC-BFE6-EE82F4D46845}">
      <dgm:prSet/>
      <dgm:spPr/>
      <dgm:t>
        <a:bodyPr/>
        <a:lstStyle/>
        <a:p>
          <a:r>
            <a:rPr lang="en-US"/>
            <a:t>Reduce time wasted waiting for orders from busy campus restaurants.</a:t>
          </a:r>
        </a:p>
      </dgm:t>
    </dgm:pt>
    <dgm:pt modelId="{BE2A5408-5DFF-4934-8E83-08CBD063720B}" type="parTrans" cxnId="{00900D81-9412-458D-8733-CCAE52AEB9CF}">
      <dgm:prSet/>
      <dgm:spPr/>
      <dgm:t>
        <a:bodyPr/>
        <a:lstStyle/>
        <a:p>
          <a:endParaRPr lang="en-US"/>
        </a:p>
      </dgm:t>
    </dgm:pt>
    <dgm:pt modelId="{62C3AE11-A430-416C-ADDD-F90C5FA3308A}" type="sibTrans" cxnId="{00900D81-9412-458D-8733-CCAE52AEB9CF}">
      <dgm:prSet/>
      <dgm:spPr/>
      <dgm:t>
        <a:bodyPr/>
        <a:lstStyle/>
        <a:p>
          <a:endParaRPr lang="en-US"/>
        </a:p>
      </dgm:t>
    </dgm:pt>
    <dgm:pt modelId="{70B0938A-E14C-4A4C-8BF2-A2DE0A422275}">
      <dgm:prSet/>
      <dgm:spPr/>
      <dgm:t>
        <a:bodyPr/>
        <a:lstStyle/>
        <a:p>
          <a:r>
            <a:rPr lang="en-US"/>
            <a:t>Provide full-time students with a more efficient lunch break.</a:t>
          </a:r>
        </a:p>
      </dgm:t>
    </dgm:pt>
    <dgm:pt modelId="{338D901A-C9A4-4CD4-B66E-608CCCAFD846}" type="parTrans" cxnId="{C4632CCF-6031-4A82-BDA7-D940A6DB966D}">
      <dgm:prSet/>
      <dgm:spPr/>
      <dgm:t>
        <a:bodyPr/>
        <a:lstStyle/>
        <a:p>
          <a:endParaRPr lang="en-US"/>
        </a:p>
      </dgm:t>
    </dgm:pt>
    <dgm:pt modelId="{DF0FFBC4-A6C4-4832-8CA2-29662343E403}" type="sibTrans" cxnId="{C4632CCF-6031-4A82-BDA7-D940A6DB966D}">
      <dgm:prSet/>
      <dgm:spPr/>
      <dgm:t>
        <a:bodyPr/>
        <a:lstStyle/>
        <a:p>
          <a:endParaRPr lang="en-US"/>
        </a:p>
      </dgm:t>
    </dgm:pt>
    <dgm:pt modelId="{FE91ED78-EE2F-402B-A858-B845E6DF3147}">
      <dgm:prSet/>
      <dgm:spPr/>
      <dgm:t>
        <a:bodyPr/>
        <a:lstStyle/>
        <a:p>
          <a:r>
            <a:rPr lang="en-US"/>
            <a:t>Enhance productivity by eliminating the need to leave workspaces for meals.</a:t>
          </a:r>
        </a:p>
      </dgm:t>
    </dgm:pt>
    <dgm:pt modelId="{E69F00D2-8DE3-4852-8FE9-C84577CD9F0E}" type="parTrans" cxnId="{18F1509F-0CEB-4818-BA58-4A1C3A58DF03}">
      <dgm:prSet/>
      <dgm:spPr/>
      <dgm:t>
        <a:bodyPr/>
        <a:lstStyle/>
        <a:p>
          <a:endParaRPr lang="en-US"/>
        </a:p>
      </dgm:t>
    </dgm:pt>
    <dgm:pt modelId="{4577EC07-B4E0-4328-B76E-8BA3A3762C72}" type="sibTrans" cxnId="{18F1509F-0CEB-4818-BA58-4A1C3A58DF03}">
      <dgm:prSet/>
      <dgm:spPr/>
      <dgm:t>
        <a:bodyPr/>
        <a:lstStyle/>
        <a:p>
          <a:endParaRPr lang="en-US"/>
        </a:p>
      </dgm:t>
    </dgm:pt>
    <dgm:pt modelId="{E0043A77-C0EB-46FF-B3A2-D9FB548C2C2F}">
      <dgm:prSet/>
      <dgm:spPr/>
      <dgm:t>
        <a:bodyPr/>
        <a:lstStyle/>
        <a:p>
          <a:r>
            <a:rPr lang="en-US"/>
            <a:t>Autonomous ground vehicle that doubles as a food convoy.</a:t>
          </a:r>
        </a:p>
      </dgm:t>
    </dgm:pt>
    <dgm:pt modelId="{77C8D189-B9D8-4153-8651-377FBB17A245}" type="parTrans" cxnId="{5823C67F-A177-44AD-8AC5-4D991B8905AE}">
      <dgm:prSet/>
      <dgm:spPr/>
      <dgm:t>
        <a:bodyPr/>
        <a:lstStyle/>
        <a:p>
          <a:endParaRPr lang="en-US"/>
        </a:p>
      </dgm:t>
    </dgm:pt>
    <dgm:pt modelId="{874E71DE-EA27-4EFB-83CF-B36159F83D6F}" type="sibTrans" cxnId="{5823C67F-A177-44AD-8AC5-4D991B8905AE}">
      <dgm:prSet/>
      <dgm:spPr/>
      <dgm:t>
        <a:bodyPr/>
        <a:lstStyle/>
        <a:p>
          <a:endParaRPr lang="en-US"/>
        </a:p>
      </dgm:t>
    </dgm:pt>
    <dgm:pt modelId="{0A7BF0D3-7A54-49E8-AF69-8F441132EE1D}">
      <dgm:prSet/>
      <dgm:spPr/>
      <dgm:t>
        <a:bodyPr/>
        <a:lstStyle/>
        <a:p>
          <a:r>
            <a:rPr lang="en-US"/>
            <a:t>Integrates Google Maps’ Directions API for path planning.</a:t>
          </a:r>
        </a:p>
      </dgm:t>
    </dgm:pt>
    <dgm:pt modelId="{B98EFC4F-5C4A-4488-A090-F017B8207444}" type="parTrans" cxnId="{2DA40A87-5DBD-4F47-9103-E47D724DD51E}">
      <dgm:prSet/>
      <dgm:spPr/>
      <dgm:t>
        <a:bodyPr/>
        <a:lstStyle/>
        <a:p>
          <a:endParaRPr lang="en-US"/>
        </a:p>
      </dgm:t>
    </dgm:pt>
    <dgm:pt modelId="{EF6DB656-9F40-4AAE-A7AD-E61DEDF4DB3B}" type="sibTrans" cxnId="{2DA40A87-5DBD-4F47-9103-E47D724DD51E}">
      <dgm:prSet/>
      <dgm:spPr/>
      <dgm:t>
        <a:bodyPr/>
        <a:lstStyle/>
        <a:p>
          <a:endParaRPr lang="en-US"/>
        </a:p>
      </dgm:t>
    </dgm:pt>
    <dgm:pt modelId="{AC1E79E3-7915-417E-886C-0F5DD7F5192F}">
      <dgm:prSet/>
      <dgm:spPr/>
      <dgm:t>
        <a:bodyPr/>
        <a:lstStyle/>
        <a:p>
          <a:r>
            <a:rPr lang="en-US"/>
            <a:t>Companion mobile application for user interactivity.</a:t>
          </a:r>
        </a:p>
      </dgm:t>
    </dgm:pt>
    <dgm:pt modelId="{8ED11A24-A0D6-4D4F-A03C-EB41A1FD1A43}" type="parTrans" cxnId="{7D846EEE-1DD9-41C3-9C4B-4BB2A45FC25E}">
      <dgm:prSet/>
      <dgm:spPr/>
      <dgm:t>
        <a:bodyPr/>
        <a:lstStyle/>
        <a:p>
          <a:endParaRPr lang="en-US"/>
        </a:p>
      </dgm:t>
    </dgm:pt>
    <dgm:pt modelId="{A1EB13FD-6484-4E8C-B581-52FDFC88BA15}" type="sibTrans" cxnId="{7D846EEE-1DD9-41C3-9C4B-4BB2A45FC25E}">
      <dgm:prSet/>
      <dgm:spPr/>
      <dgm:t>
        <a:bodyPr/>
        <a:lstStyle/>
        <a:p>
          <a:endParaRPr lang="en-US"/>
        </a:p>
      </dgm:t>
    </dgm:pt>
    <dgm:pt modelId="{EEAFB352-AF02-4EA9-9091-4A86C9FC0B9D}" type="pres">
      <dgm:prSet presAssocID="{DEDD60B6-505B-4CA3-A916-304CECB33A4C}" presName="root" presStyleCnt="0">
        <dgm:presLayoutVars>
          <dgm:dir/>
          <dgm:resizeHandles val="exact"/>
        </dgm:presLayoutVars>
      </dgm:prSet>
      <dgm:spPr/>
    </dgm:pt>
    <dgm:pt modelId="{2E457475-5485-4601-9985-3011702D4E48}" type="pres">
      <dgm:prSet presAssocID="{0996D4F9-38E6-46FC-BFE6-EE82F4D46845}" presName="compNode" presStyleCnt="0"/>
      <dgm:spPr/>
    </dgm:pt>
    <dgm:pt modelId="{17A546D2-AFBA-4159-A554-50EF2848A124}" type="pres">
      <dgm:prSet presAssocID="{0996D4F9-38E6-46FC-BFE6-EE82F4D46845}" presName="bgRect" presStyleLbl="bgShp" presStyleIdx="0" presStyleCnt="6"/>
      <dgm:spPr/>
    </dgm:pt>
    <dgm:pt modelId="{16716CCE-5837-4A0A-8E01-1ACBC2A5CC64}" type="pres">
      <dgm:prSet presAssocID="{0996D4F9-38E6-46FC-BFE6-EE82F4D4684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2DC9F5DE-7F1A-4E97-8618-71FCA2D18B79}" type="pres">
      <dgm:prSet presAssocID="{0996D4F9-38E6-46FC-BFE6-EE82F4D46845}" presName="spaceRect" presStyleCnt="0"/>
      <dgm:spPr/>
    </dgm:pt>
    <dgm:pt modelId="{B0B33C28-3BCE-437B-A1A2-6D210AB893EF}" type="pres">
      <dgm:prSet presAssocID="{0996D4F9-38E6-46FC-BFE6-EE82F4D46845}" presName="parTx" presStyleLbl="revTx" presStyleIdx="0" presStyleCnt="6">
        <dgm:presLayoutVars>
          <dgm:chMax val="0"/>
          <dgm:chPref val="0"/>
        </dgm:presLayoutVars>
      </dgm:prSet>
      <dgm:spPr/>
    </dgm:pt>
    <dgm:pt modelId="{75BCFB97-B7A0-44A6-A714-10540F56219F}" type="pres">
      <dgm:prSet presAssocID="{62C3AE11-A430-416C-ADDD-F90C5FA3308A}" presName="sibTrans" presStyleCnt="0"/>
      <dgm:spPr/>
    </dgm:pt>
    <dgm:pt modelId="{E780AF12-2311-46D0-BB97-41BBEDF94102}" type="pres">
      <dgm:prSet presAssocID="{70B0938A-E14C-4A4C-8BF2-A2DE0A422275}" presName="compNode" presStyleCnt="0"/>
      <dgm:spPr/>
    </dgm:pt>
    <dgm:pt modelId="{8AE76496-B399-486B-8845-1218BA760AFA}" type="pres">
      <dgm:prSet presAssocID="{70B0938A-E14C-4A4C-8BF2-A2DE0A422275}" presName="bgRect" presStyleLbl="bgShp" presStyleIdx="1" presStyleCnt="6"/>
      <dgm:spPr/>
    </dgm:pt>
    <dgm:pt modelId="{921BFC85-BD5E-4566-A0BF-A83CE31E873D}" type="pres">
      <dgm:prSet presAssocID="{70B0938A-E14C-4A4C-8BF2-A2DE0A42227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4D2C2C7-3615-4960-B314-631D1667066C}" type="pres">
      <dgm:prSet presAssocID="{70B0938A-E14C-4A4C-8BF2-A2DE0A422275}" presName="spaceRect" presStyleCnt="0"/>
      <dgm:spPr/>
    </dgm:pt>
    <dgm:pt modelId="{786C335D-449E-4D5E-B727-FC5176DAA003}" type="pres">
      <dgm:prSet presAssocID="{70B0938A-E14C-4A4C-8BF2-A2DE0A422275}" presName="parTx" presStyleLbl="revTx" presStyleIdx="1" presStyleCnt="6">
        <dgm:presLayoutVars>
          <dgm:chMax val="0"/>
          <dgm:chPref val="0"/>
        </dgm:presLayoutVars>
      </dgm:prSet>
      <dgm:spPr/>
    </dgm:pt>
    <dgm:pt modelId="{D83DCAFB-047D-4C28-AB52-8DFB7EF11F31}" type="pres">
      <dgm:prSet presAssocID="{DF0FFBC4-A6C4-4832-8CA2-29662343E403}" presName="sibTrans" presStyleCnt="0"/>
      <dgm:spPr/>
    </dgm:pt>
    <dgm:pt modelId="{D3C32D52-24E8-4552-8EC1-82789C6A15B7}" type="pres">
      <dgm:prSet presAssocID="{FE91ED78-EE2F-402B-A858-B845E6DF3147}" presName="compNode" presStyleCnt="0"/>
      <dgm:spPr/>
    </dgm:pt>
    <dgm:pt modelId="{F5105531-0D55-441A-8C87-E5164971663A}" type="pres">
      <dgm:prSet presAssocID="{FE91ED78-EE2F-402B-A858-B845E6DF3147}" presName="bgRect" presStyleLbl="bgShp" presStyleIdx="2" presStyleCnt="6"/>
      <dgm:spPr/>
    </dgm:pt>
    <dgm:pt modelId="{FC9DC4C3-283F-495D-911D-994A8DB20872}" type="pres">
      <dgm:prSet presAssocID="{FE91ED78-EE2F-402B-A858-B845E6DF314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F23B3B58-1756-45C7-B2F5-BF1CBB15BF85}" type="pres">
      <dgm:prSet presAssocID="{FE91ED78-EE2F-402B-A858-B845E6DF3147}" presName="spaceRect" presStyleCnt="0"/>
      <dgm:spPr/>
    </dgm:pt>
    <dgm:pt modelId="{1563BA6E-B634-4340-9D46-45FFC9BAEEB4}" type="pres">
      <dgm:prSet presAssocID="{FE91ED78-EE2F-402B-A858-B845E6DF3147}" presName="parTx" presStyleLbl="revTx" presStyleIdx="2" presStyleCnt="6">
        <dgm:presLayoutVars>
          <dgm:chMax val="0"/>
          <dgm:chPref val="0"/>
        </dgm:presLayoutVars>
      </dgm:prSet>
      <dgm:spPr/>
    </dgm:pt>
    <dgm:pt modelId="{08129640-A5E4-44F3-877A-D84931A595E2}" type="pres">
      <dgm:prSet presAssocID="{4577EC07-B4E0-4328-B76E-8BA3A3762C72}" presName="sibTrans" presStyleCnt="0"/>
      <dgm:spPr/>
    </dgm:pt>
    <dgm:pt modelId="{71169D6F-B1BC-4975-8F9B-516AB9A981CA}" type="pres">
      <dgm:prSet presAssocID="{E0043A77-C0EB-46FF-B3A2-D9FB548C2C2F}" presName="compNode" presStyleCnt="0"/>
      <dgm:spPr/>
    </dgm:pt>
    <dgm:pt modelId="{C657EA7F-83C6-4FAF-A6FD-0AD57C413709}" type="pres">
      <dgm:prSet presAssocID="{E0043A77-C0EB-46FF-B3A2-D9FB548C2C2F}" presName="bgRect" presStyleLbl="bgShp" presStyleIdx="3" presStyleCnt="6"/>
      <dgm:spPr/>
    </dgm:pt>
    <dgm:pt modelId="{460CFBE8-7E26-4CD6-9692-8D9D22745BC3}" type="pres">
      <dgm:prSet presAssocID="{E0043A77-C0EB-46FF-B3A2-D9FB548C2C2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26F624DD-CD0B-4E5D-9A5C-A380C22A0059}" type="pres">
      <dgm:prSet presAssocID="{E0043A77-C0EB-46FF-B3A2-D9FB548C2C2F}" presName="spaceRect" presStyleCnt="0"/>
      <dgm:spPr/>
    </dgm:pt>
    <dgm:pt modelId="{6F7B6753-12BF-4F3F-A2B3-B4B4D7D867EF}" type="pres">
      <dgm:prSet presAssocID="{E0043A77-C0EB-46FF-B3A2-D9FB548C2C2F}" presName="parTx" presStyleLbl="revTx" presStyleIdx="3" presStyleCnt="6">
        <dgm:presLayoutVars>
          <dgm:chMax val="0"/>
          <dgm:chPref val="0"/>
        </dgm:presLayoutVars>
      </dgm:prSet>
      <dgm:spPr/>
    </dgm:pt>
    <dgm:pt modelId="{292A4166-1033-490B-8E52-A5B33648BAFC}" type="pres">
      <dgm:prSet presAssocID="{874E71DE-EA27-4EFB-83CF-B36159F83D6F}" presName="sibTrans" presStyleCnt="0"/>
      <dgm:spPr/>
    </dgm:pt>
    <dgm:pt modelId="{BF303157-EE13-48B8-9A5C-F02A725EF55D}" type="pres">
      <dgm:prSet presAssocID="{0A7BF0D3-7A54-49E8-AF69-8F441132EE1D}" presName="compNode" presStyleCnt="0"/>
      <dgm:spPr/>
    </dgm:pt>
    <dgm:pt modelId="{379776EC-37AC-4448-9DA8-5CEB1D47ECFF}" type="pres">
      <dgm:prSet presAssocID="{0A7BF0D3-7A54-49E8-AF69-8F441132EE1D}" presName="bgRect" presStyleLbl="bgShp" presStyleIdx="4" presStyleCnt="6"/>
      <dgm:spPr/>
    </dgm:pt>
    <dgm:pt modelId="{55A4F895-00B5-4872-8AE2-2648343CBC04}" type="pres">
      <dgm:prSet presAssocID="{0A7BF0D3-7A54-49E8-AF69-8F441132EE1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3DA0FB57-1093-45A7-815B-30BEAFBF5624}" type="pres">
      <dgm:prSet presAssocID="{0A7BF0D3-7A54-49E8-AF69-8F441132EE1D}" presName="spaceRect" presStyleCnt="0"/>
      <dgm:spPr/>
    </dgm:pt>
    <dgm:pt modelId="{7A417D47-7EE1-4272-BF15-4024ED6EAB8D}" type="pres">
      <dgm:prSet presAssocID="{0A7BF0D3-7A54-49E8-AF69-8F441132EE1D}" presName="parTx" presStyleLbl="revTx" presStyleIdx="4" presStyleCnt="6">
        <dgm:presLayoutVars>
          <dgm:chMax val="0"/>
          <dgm:chPref val="0"/>
        </dgm:presLayoutVars>
      </dgm:prSet>
      <dgm:spPr/>
    </dgm:pt>
    <dgm:pt modelId="{08F2093E-10F1-4A4D-A04C-7806FECAD4A1}" type="pres">
      <dgm:prSet presAssocID="{EF6DB656-9F40-4AAE-A7AD-E61DEDF4DB3B}" presName="sibTrans" presStyleCnt="0"/>
      <dgm:spPr/>
    </dgm:pt>
    <dgm:pt modelId="{F00A312F-2CC1-4A65-8112-1AE4D4FD030C}" type="pres">
      <dgm:prSet presAssocID="{AC1E79E3-7915-417E-886C-0F5DD7F5192F}" presName="compNode" presStyleCnt="0"/>
      <dgm:spPr/>
    </dgm:pt>
    <dgm:pt modelId="{AB00AF35-5582-4EAF-99CB-9F6FA1E0636B}" type="pres">
      <dgm:prSet presAssocID="{AC1E79E3-7915-417E-886C-0F5DD7F5192F}" presName="bgRect" presStyleLbl="bgShp" presStyleIdx="5" presStyleCnt="6"/>
      <dgm:spPr/>
    </dgm:pt>
    <dgm:pt modelId="{AC3397F5-5102-4986-9DE4-76B32A3DE64D}" type="pres">
      <dgm:prSet presAssocID="{AC1E79E3-7915-417E-886C-0F5DD7F5192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ACEEE20-B05E-475E-93D5-4FB9A2710753}" type="pres">
      <dgm:prSet presAssocID="{AC1E79E3-7915-417E-886C-0F5DD7F5192F}" presName="spaceRect" presStyleCnt="0"/>
      <dgm:spPr/>
    </dgm:pt>
    <dgm:pt modelId="{9A0F2533-3AA0-4D7D-8DEF-960E62D2A28B}" type="pres">
      <dgm:prSet presAssocID="{AC1E79E3-7915-417E-886C-0F5DD7F5192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BF5392E-4B17-427D-BDF1-D0483E349C4B}" type="presOf" srcId="{E0043A77-C0EB-46FF-B3A2-D9FB548C2C2F}" destId="{6F7B6753-12BF-4F3F-A2B3-B4B4D7D867EF}" srcOrd="0" destOrd="0" presId="urn:microsoft.com/office/officeart/2018/2/layout/IconVerticalSolidList"/>
    <dgm:cxn modelId="{69D40949-A6AD-44EE-8EC3-27034092AFCA}" type="presOf" srcId="{AC1E79E3-7915-417E-886C-0F5DD7F5192F}" destId="{9A0F2533-3AA0-4D7D-8DEF-960E62D2A28B}" srcOrd="0" destOrd="0" presId="urn:microsoft.com/office/officeart/2018/2/layout/IconVerticalSolidList"/>
    <dgm:cxn modelId="{13AD2051-782F-4020-B8AD-FB50438B3BF9}" type="presOf" srcId="{DEDD60B6-505B-4CA3-A916-304CECB33A4C}" destId="{EEAFB352-AF02-4EA9-9091-4A86C9FC0B9D}" srcOrd="0" destOrd="0" presId="urn:microsoft.com/office/officeart/2018/2/layout/IconVerticalSolidList"/>
    <dgm:cxn modelId="{5823C67F-A177-44AD-8AC5-4D991B8905AE}" srcId="{DEDD60B6-505B-4CA3-A916-304CECB33A4C}" destId="{E0043A77-C0EB-46FF-B3A2-D9FB548C2C2F}" srcOrd="3" destOrd="0" parTransId="{77C8D189-B9D8-4153-8651-377FBB17A245}" sibTransId="{874E71DE-EA27-4EFB-83CF-B36159F83D6F}"/>
    <dgm:cxn modelId="{00900D81-9412-458D-8733-CCAE52AEB9CF}" srcId="{DEDD60B6-505B-4CA3-A916-304CECB33A4C}" destId="{0996D4F9-38E6-46FC-BFE6-EE82F4D46845}" srcOrd="0" destOrd="0" parTransId="{BE2A5408-5DFF-4934-8E83-08CBD063720B}" sibTransId="{62C3AE11-A430-416C-ADDD-F90C5FA3308A}"/>
    <dgm:cxn modelId="{2DA40A87-5DBD-4F47-9103-E47D724DD51E}" srcId="{DEDD60B6-505B-4CA3-A916-304CECB33A4C}" destId="{0A7BF0D3-7A54-49E8-AF69-8F441132EE1D}" srcOrd="4" destOrd="0" parTransId="{B98EFC4F-5C4A-4488-A090-F017B8207444}" sibTransId="{EF6DB656-9F40-4AAE-A7AD-E61DEDF4DB3B}"/>
    <dgm:cxn modelId="{18F1509F-0CEB-4818-BA58-4A1C3A58DF03}" srcId="{DEDD60B6-505B-4CA3-A916-304CECB33A4C}" destId="{FE91ED78-EE2F-402B-A858-B845E6DF3147}" srcOrd="2" destOrd="0" parTransId="{E69F00D2-8DE3-4852-8FE9-C84577CD9F0E}" sibTransId="{4577EC07-B4E0-4328-B76E-8BA3A3762C72}"/>
    <dgm:cxn modelId="{EFC371A7-293D-491B-8669-3A551E0B11E3}" type="presOf" srcId="{0A7BF0D3-7A54-49E8-AF69-8F441132EE1D}" destId="{7A417D47-7EE1-4272-BF15-4024ED6EAB8D}" srcOrd="0" destOrd="0" presId="urn:microsoft.com/office/officeart/2018/2/layout/IconVerticalSolidList"/>
    <dgm:cxn modelId="{FB71C7AF-C2AD-40A5-A443-A09549706D52}" type="presOf" srcId="{FE91ED78-EE2F-402B-A858-B845E6DF3147}" destId="{1563BA6E-B634-4340-9D46-45FFC9BAEEB4}" srcOrd="0" destOrd="0" presId="urn:microsoft.com/office/officeart/2018/2/layout/IconVerticalSolidList"/>
    <dgm:cxn modelId="{F25092B5-07FE-4BB1-B9A4-1F193114DECA}" type="presOf" srcId="{0996D4F9-38E6-46FC-BFE6-EE82F4D46845}" destId="{B0B33C28-3BCE-437B-A1A2-6D210AB893EF}" srcOrd="0" destOrd="0" presId="urn:microsoft.com/office/officeart/2018/2/layout/IconVerticalSolidList"/>
    <dgm:cxn modelId="{C4632CCF-6031-4A82-BDA7-D940A6DB966D}" srcId="{DEDD60B6-505B-4CA3-A916-304CECB33A4C}" destId="{70B0938A-E14C-4A4C-8BF2-A2DE0A422275}" srcOrd="1" destOrd="0" parTransId="{338D901A-C9A4-4CD4-B66E-608CCCAFD846}" sibTransId="{DF0FFBC4-A6C4-4832-8CA2-29662343E403}"/>
    <dgm:cxn modelId="{7D846EEE-1DD9-41C3-9C4B-4BB2A45FC25E}" srcId="{DEDD60B6-505B-4CA3-A916-304CECB33A4C}" destId="{AC1E79E3-7915-417E-886C-0F5DD7F5192F}" srcOrd="5" destOrd="0" parTransId="{8ED11A24-A0D6-4D4F-A03C-EB41A1FD1A43}" sibTransId="{A1EB13FD-6484-4E8C-B581-52FDFC88BA15}"/>
    <dgm:cxn modelId="{BA5999FA-2781-436B-AC72-EEB4E4903693}" type="presOf" srcId="{70B0938A-E14C-4A4C-8BF2-A2DE0A422275}" destId="{786C335D-449E-4D5E-B727-FC5176DAA003}" srcOrd="0" destOrd="0" presId="urn:microsoft.com/office/officeart/2018/2/layout/IconVerticalSolidList"/>
    <dgm:cxn modelId="{8651DC7F-9AA5-4664-AF14-0DB9F815D471}" type="presParOf" srcId="{EEAFB352-AF02-4EA9-9091-4A86C9FC0B9D}" destId="{2E457475-5485-4601-9985-3011702D4E48}" srcOrd="0" destOrd="0" presId="urn:microsoft.com/office/officeart/2018/2/layout/IconVerticalSolidList"/>
    <dgm:cxn modelId="{A555B9DC-1135-48BA-A024-FADE19A7E67E}" type="presParOf" srcId="{2E457475-5485-4601-9985-3011702D4E48}" destId="{17A546D2-AFBA-4159-A554-50EF2848A124}" srcOrd="0" destOrd="0" presId="urn:microsoft.com/office/officeart/2018/2/layout/IconVerticalSolidList"/>
    <dgm:cxn modelId="{596C7EF4-A9D4-4ACF-8037-FCF610834320}" type="presParOf" srcId="{2E457475-5485-4601-9985-3011702D4E48}" destId="{16716CCE-5837-4A0A-8E01-1ACBC2A5CC64}" srcOrd="1" destOrd="0" presId="urn:microsoft.com/office/officeart/2018/2/layout/IconVerticalSolidList"/>
    <dgm:cxn modelId="{C3886E4F-DAA5-4E9A-9487-C5240676075F}" type="presParOf" srcId="{2E457475-5485-4601-9985-3011702D4E48}" destId="{2DC9F5DE-7F1A-4E97-8618-71FCA2D18B79}" srcOrd="2" destOrd="0" presId="urn:microsoft.com/office/officeart/2018/2/layout/IconVerticalSolidList"/>
    <dgm:cxn modelId="{7936781F-FF0D-44D8-95DF-37106816BDEC}" type="presParOf" srcId="{2E457475-5485-4601-9985-3011702D4E48}" destId="{B0B33C28-3BCE-437B-A1A2-6D210AB893EF}" srcOrd="3" destOrd="0" presId="urn:microsoft.com/office/officeart/2018/2/layout/IconVerticalSolidList"/>
    <dgm:cxn modelId="{A4CDB55E-F7C8-488B-9F1C-603D2C4D4D50}" type="presParOf" srcId="{EEAFB352-AF02-4EA9-9091-4A86C9FC0B9D}" destId="{75BCFB97-B7A0-44A6-A714-10540F56219F}" srcOrd="1" destOrd="0" presId="urn:microsoft.com/office/officeart/2018/2/layout/IconVerticalSolidList"/>
    <dgm:cxn modelId="{B904DEF9-4141-4C51-9F70-3B2CF93E47EF}" type="presParOf" srcId="{EEAFB352-AF02-4EA9-9091-4A86C9FC0B9D}" destId="{E780AF12-2311-46D0-BB97-41BBEDF94102}" srcOrd="2" destOrd="0" presId="urn:microsoft.com/office/officeart/2018/2/layout/IconVerticalSolidList"/>
    <dgm:cxn modelId="{8A1141BD-3B06-4C9F-9EAA-DC0B7014EDF5}" type="presParOf" srcId="{E780AF12-2311-46D0-BB97-41BBEDF94102}" destId="{8AE76496-B399-486B-8845-1218BA760AFA}" srcOrd="0" destOrd="0" presId="urn:microsoft.com/office/officeart/2018/2/layout/IconVerticalSolidList"/>
    <dgm:cxn modelId="{F02D58A4-20C1-4FA2-B5B5-FDDF42F0F3FB}" type="presParOf" srcId="{E780AF12-2311-46D0-BB97-41BBEDF94102}" destId="{921BFC85-BD5E-4566-A0BF-A83CE31E873D}" srcOrd="1" destOrd="0" presId="urn:microsoft.com/office/officeart/2018/2/layout/IconVerticalSolidList"/>
    <dgm:cxn modelId="{86D3CAE3-E6C9-46D2-ABED-012AA9E86D3D}" type="presParOf" srcId="{E780AF12-2311-46D0-BB97-41BBEDF94102}" destId="{94D2C2C7-3615-4960-B314-631D1667066C}" srcOrd="2" destOrd="0" presId="urn:microsoft.com/office/officeart/2018/2/layout/IconVerticalSolidList"/>
    <dgm:cxn modelId="{F07B64DF-D983-4D9A-A525-2744A7A6BDBE}" type="presParOf" srcId="{E780AF12-2311-46D0-BB97-41BBEDF94102}" destId="{786C335D-449E-4D5E-B727-FC5176DAA003}" srcOrd="3" destOrd="0" presId="urn:microsoft.com/office/officeart/2018/2/layout/IconVerticalSolidList"/>
    <dgm:cxn modelId="{013AC390-AEBE-47C5-9A6F-99F27681E002}" type="presParOf" srcId="{EEAFB352-AF02-4EA9-9091-4A86C9FC0B9D}" destId="{D83DCAFB-047D-4C28-AB52-8DFB7EF11F31}" srcOrd="3" destOrd="0" presId="urn:microsoft.com/office/officeart/2018/2/layout/IconVerticalSolidList"/>
    <dgm:cxn modelId="{0E798660-C4DB-4604-AA4C-1815D55E050F}" type="presParOf" srcId="{EEAFB352-AF02-4EA9-9091-4A86C9FC0B9D}" destId="{D3C32D52-24E8-4552-8EC1-82789C6A15B7}" srcOrd="4" destOrd="0" presId="urn:microsoft.com/office/officeart/2018/2/layout/IconVerticalSolidList"/>
    <dgm:cxn modelId="{8F79B607-7DB3-44B7-9FB2-8068B25157D8}" type="presParOf" srcId="{D3C32D52-24E8-4552-8EC1-82789C6A15B7}" destId="{F5105531-0D55-441A-8C87-E5164971663A}" srcOrd="0" destOrd="0" presId="urn:microsoft.com/office/officeart/2018/2/layout/IconVerticalSolidList"/>
    <dgm:cxn modelId="{EE9A3A19-880C-4472-B1DC-3598861A4448}" type="presParOf" srcId="{D3C32D52-24E8-4552-8EC1-82789C6A15B7}" destId="{FC9DC4C3-283F-495D-911D-994A8DB20872}" srcOrd="1" destOrd="0" presId="urn:microsoft.com/office/officeart/2018/2/layout/IconVerticalSolidList"/>
    <dgm:cxn modelId="{59B7818A-ECDD-4461-A61E-CE4C27B844CF}" type="presParOf" srcId="{D3C32D52-24E8-4552-8EC1-82789C6A15B7}" destId="{F23B3B58-1756-45C7-B2F5-BF1CBB15BF85}" srcOrd="2" destOrd="0" presId="urn:microsoft.com/office/officeart/2018/2/layout/IconVerticalSolidList"/>
    <dgm:cxn modelId="{C1C47353-B265-4170-BD7D-B37E58E6CB41}" type="presParOf" srcId="{D3C32D52-24E8-4552-8EC1-82789C6A15B7}" destId="{1563BA6E-B634-4340-9D46-45FFC9BAEEB4}" srcOrd="3" destOrd="0" presId="urn:microsoft.com/office/officeart/2018/2/layout/IconVerticalSolidList"/>
    <dgm:cxn modelId="{F6FB8132-FA2F-43FA-A828-AF9588348B95}" type="presParOf" srcId="{EEAFB352-AF02-4EA9-9091-4A86C9FC0B9D}" destId="{08129640-A5E4-44F3-877A-D84931A595E2}" srcOrd="5" destOrd="0" presId="urn:microsoft.com/office/officeart/2018/2/layout/IconVerticalSolidList"/>
    <dgm:cxn modelId="{1FE74F56-C1A3-4415-BCEA-85A40C15F049}" type="presParOf" srcId="{EEAFB352-AF02-4EA9-9091-4A86C9FC0B9D}" destId="{71169D6F-B1BC-4975-8F9B-516AB9A981CA}" srcOrd="6" destOrd="0" presId="urn:microsoft.com/office/officeart/2018/2/layout/IconVerticalSolidList"/>
    <dgm:cxn modelId="{C8D6B6AD-FA0F-4986-A118-7F53E9EE5DA3}" type="presParOf" srcId="{71169D6F-B1BC-4975-8F9B-516AB9A981CA}" destId="{C657EA7F-83C6-4FAF-A6FD-0AD57C413709}" srcOrd="0" destOrd="0" presId="urn:microsoft.com/office/officeart/2018/2/layout/IconVerticalSolidList"/>
    <dgm:cxn modelId="{90073BE5-E031-4404-A9AD-F77EB932216B}" type="presParOf" srcId="{71169D6F-B1BC-4975-8F9B-516AB9A981CA}" destId="{460CFBE8-7E26-4CD6-9692-8D9D22745BC3}" srcOrd="1" destOrd="0" presId="urn:microsoft.com/office/officeart/2018/2/layout/IconVerticalSolidList"/>
    <dgm:cxn modelId="{02648691-8DC6-4605-912E-D1A462481D65}" type="presParOf" srcId="{71169D6F-B1BC-4975-8F9B-516AB9A981CA}" destId="{26F624DD-CD0B-4E5D-9A5C-A380C22A0059}" srcOrd="2" destOrd="0" presId="urn:microsoft.com/office/officeart/2018/2/layout/IconVerticalSolidList"/>
    <dgm:cxn modelId="{405F08CC-98A5-4143-B1D0-7424AD9636EE}" type="presParOf" srcId="{71169D6F-B1BC-4975-8F9B-516AB9A981CA}" destId="{6F7B6753-12BF-4F3F-A2B3-B4B4D7D867EF}" srcOrd="3" destOrd="0" presId="urn:microsoft.com/office/officeart/2018/2/layout/IconVerticalSolidList"/>
    <dgm:cxn modelId="{D414A18E-B10B-47D3-A1C2-8EFD069F3324}" type="presParOf" srcId="{EEAFB352-AF02-4EA9-9091-4A86C9FC0B9D}" destId="{292A4166-1033-490B-8E52-A5B33648BAFC}" srcOrd="7" destOrd="0" presId="urn:microsoft.com/office/officeart/2018/2/layout/IconVerticalSolidList"/>
    <dgm:cxn modelId="{F7F83A04-1EDD-4BDB-87D6-8ACD06BCE55E}" type="presParOf" srcId="{EEAFB352-AF02-4EA9-9091-4A86C9FC0B9D}" destId="{BF303157-EE13-48B8-9A5C-F02A725EF55D}" srcOrd="8" destOrd="0" presId="urn:microsoft.com/office/officeart/2018/2/layout/IconVerticalSolidList"/>
    <dgm:cxn modelId="{7CBD99DD-B96C-453E-B10F-244BE4074EE3}" type="presParOf" srcId="{BF303157-EE13-48B8-9A5C-F02A725EF55D}" destId="{379776EC-37AC-4448-9DA8-5CEB1D47ECFF}" srcOrd="0" destOrd="0" presId="urn:microsoft.com/office/officeart/2018/2/layout/IconVerticalSolidList"/>
    <dgm:cxn modelId="{F5BA85BA-3092-42A5-9999-1039FDDFC7EE}" type="presParOf" srcId="{BF303157-EE13-48B8-9A5C-F02A725EF55D}" destId="{55A4F895-00B5-4872-8AE2-2648343CBC04}" srcOrd="1" destOrd="0" presId="urn:microsoft.com/office/officeart/2018/2/layout/IconVerticalSolidList"/>
    <dgm:cxn modelId="{37F26390-022E-4B5F-A3DD-866D80F86F99}" type="presParOf" srcId="{BF303157-EE13-48B8-9A5C-F02A725EF55D}" destId="{3DA0FB57-1093-45A7-815B-30BEAFBF5624}" srcOrd="2" destOrd="0" presId="urn:microsoft.com/office/officeart/2018/2/layout/IconVerticalSolidList"/>
    <dgm:cxn modelId="{37A91870-BA47-426C-B1B0-99D062DCFB97}" type="presParOf" srcId="{BF303157-EE13-48B8-9A5C-F02A725EF55D}" destId="{7A417D47-7EE1-4272-BF15-4024ED6EAB8D}" srcOrd="3" destOrd="0" presId="urn:microsoft.com/office/officeart/2018/2/layout/IconVerticalSolidList"/>
    <dgm:cxn modelId="{D8C56424-4A37-4C62-947B-B6845E994C3F}" type="presParOf" srcId="{EEAFB352-AF02-4EA9-9091-4A86C9FC0B9D}" destId="{08F2093E-10F1-4A4D-A04C-7806FECAD4A1}" srcOrd="9" destOrd="0" presId="urn:microsoft.com/office/officeart/2018/2/layout/IconVerticalSolidList"/>
    <dgm:cxn modelId="{6AA10254-8FC4-4F8B-B3CA-A9E51A45A6CA}" type="presParOf" srcId="{EEAFB352-AF02-4EA9-9091-4A86C9FC0B9D}" destId="{F00A312F-2CC1-4A65-8112-1AE4D4FD030C}" srcOrd="10" destOrd="0" presId="urn:microsoft.com/office/officeart/2018/2/layout/IconVerticalSolidList"/>
    <dgm:cxn modelId="{A7950EBC-1DCC-4EF5-9CB4-C211942D6BB8}" type="presParOf" srcId="{F00A312F-2CC1-4A65-8112-1AE4D4FD030C}" destId="{AB00AF35-5582-4EAF-99CB-9F6FA1E0636B}" srcOrd="0" destOrd="0" presId="urn:microsoft.com/office/officeart/2018/2/layout/IconVerticalSolidList"/>
    <dgm:cxn modelId="{45E2B4B4-1FCD-4C1C-BCF2-E69B59B0A355}" type="presParOf" srcId="{F00A312F-2CC1-4A65-8112-1AE4D4FD030C}" destId="{AC3397F5-5102-4986-9DE4-76B32A3DE64D}" srcOrd="1" destOrd="0" presId="urn:microsoft.com/office/officeart/2018/2/layout/IconVerticalSolidList"/>
    <dgm:cxn modelId="{1D823648-4D0A-46A1-B14C-D92E4B530F94}" type="presParOf" srcId="{F00A312F-2CC1-4A65-8112-1AE4D4FD030C}" destId="{0ACEEE20-B05E-475E-93D5-4FB9A2710753}" srcOrd="2" destOrd="0" presId="urn:microsoft.com/office/officeart/2018/2/layout/IconVerticalSolidList"/>
    <dgm:cxn modelId="{36A0965F-B26B-4333-9CBB-F414BA142A98}" type="presParOf" srcId="{F00A312F-2CC1-4A65-8112-1AE4D4FD030C}" destId="{9A0F2533-3AA0-4D7D-8DEF-960E62D2A2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366460-6A79-467E-B6DB-EA23585A874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0611D2-0BC0-49FA-9BCD-FBAE5CE417BE}">
      <dgm:prSet/>
      <dgm:spPr/>
      <dgm:t>
        <a:bodyPr/>
        <a:lstStyle/>
        <a:p>
          <a:r>
            <a:rPr lang="en-US"/>
            <a:t>Basic Goals</a:t>
          </a:r>
        </a:p>
      </dgm:t>
    </dgm:pt>
    <dgm:pt modelId="{89248603-EB8D-4037-91B9-C48BFB804B71}" type="parTrans" cxnId="{D6A53DBF-2DF4-4A46-B9EC-7623E229E65A}">
      <dgm:prSet/>
      <dgm:spPr/>
      <dgm:t>
        <a:bodyPr/>
        <a:lstStyle/>
        <a:p>
          <a:endParaRPr lang="en-US"/>
        </a:p>
      </dgm:t>
    </dgm:pt>
    <dgm:pt modelId="{482F30A4-9A2D-4199-AF88-3B7DA05AF596}" type="sibTrans" cxnId="{D6A53DBF-2DF4-4A46-B9EC-7623E229E65A}">
      <dgm:prSet/>
      <dgm:spPr/>
      <dgm:t>
        <a:bodyPr/>
        <a:lstStyle/>
        <a:p>
          <a:endParaRPr lang="en-US"/>
        </a:p>
      </dgm:t>
    </dgm:pt>
    <dgm:pt modelId="{CE57DC3C-55F0-4D6D-94EE-E30B061859A3}">
      <dgm:prSet/>
      <dgm:spPr/>
      <dgm:t>
        <a:bodyPr/>
        <a:lstStyle/>
        <a:p>
          <a:r>
            <a:rPr lang="en-US"/>
            <a:t>Path planning done remotely</a:t>
          </a:r>
        </a:p>
      </dgm:t>
    </dgm:pt>
    <dgm:pt modelId="{5E46D4FF-B0E4-4EF5-8684-A9DD935AF221}" type="parTrans" cxnId="{957CA62A-5A1E-4B78-972F-09BC8EF28B42}">
      <dgm:prSet/>
      <dgm:spPr/>
      <dgm:t>
        <a:bodyPr/>
        <a:lstStyle/>
        <a:p>
          <a:endParaRPr lang="en-US"/>
        </a:p>
      </dgm:t>
    </dgm:pt>
    <dgm:pt modelId="{B79FA4C7-74DB-48F4-BC78-C7C616A8C3EE}" type="sibTrans" cxnId="{957CA62A-5A1E-4B78-972F-09BC8EF28B42}">
      <dgm:prSet/>
      <dgm:spPr/>
      <dgm:t>
        <a:bodyPr/>
        <a:lstStyle/>
        <a:p>
          <a:endParaRPr lang="en-US"/>
        </a:p>
      </dgm:t>
    </dgm:pt>
    <dgm:pt modelId="{397D3A26-A3E2-421B-A8F0-E255C062EE9F}">
      <dgm:prSet/>
      <dgm:spPr/>
      <dgm:t>
        <a:bodyPr/>
        <a:lstStyle/>
        <a:p>
          <a:r>
            <a:rPr lang="en-US"/>
            <a:t>Food is safely stored with a magnetic lock</a:t>
          </a:r>
        </a:p>
      </dgm:t>
    </dgm:pt>
    <dgm:pt modelId="{ABE75CFF-3863-4916-97F4-EFC11801760C}" type="parTrans" cxnId="{5A7E8402-3441-4CFB-ABB8-6CF89AFAA6FB}">
      <dgm:prSet/>
      <dgm:spPr/>
      <dgm:t>
        <a:bodyPr/>
        <a:lstStyle/>
        <a:p>
          <a:endParaRPr lang="en-US"/>
        </a:p>
      </dgm:t>
    </dgm:pt>
    <dgm:pt modelId="{169C1AF1-1913-4764-B360-476209667476}" type="sibTrans" cxnId="{5A7E8402-3441-4CFB-ABB8-6CF89AFAA6FB}">
      <dgm:prSet/>
      <dgm:spPr/>
      <dgm:t>
        <a:bodyPr/>
        <a:lstStyle/>
        <a:p>
          <a:endParaRPr lang="en-US"/>
        </a:p>
      </dgm:t>
    </dgm:pt>
    <dgm:pt modelId="{BD25A712-79E9-4B89-9295-7F16D49C4FD4}">
      <dgm:prSet/>
      <dgm:spPr/>
      <dgm:t>
        <a:bodyPr/>
        <a:lstStyle/>
        <a:p>
          <a:r>
            <a:rPr lang="en-US"/>
            <a:t>Companion app can communicate arrival and passcode</a:t>
          </a:r>
        </a:p>
      </dgm:t>
    </dgm:pt>
    <dgm:pt modelId="{13713CC3-1DBF-4F9D-A3A2-168893A15A73}" type="parTrans" cxnId="{B83E0B3F-5B9F-4C83-A99E-F27F97AC7933}">
      <dgm:prSet/>
      <dgm:spPr/>
      <dgm:t>
        <a:bodyPr/>
        <a:lstStyle/>
        <a:p>
          <a:endParaRPr lang="en-US"/>
        </a:p>
      </dgm:t>
    </dgm:pt>
    <dgm:pt modelId="{E1E83EB9-4584-4C17-AC85-4D46936129B4}" type="sibTrans" cxnId="{B83E0B3F-5B9F-4C83-A99E-F27F97AC7933}">
      <dgm:prSet/>
      <dgm:spPr/>
      <dgm:t>
        <a:bodyPr/>
        <a:lstStyle/>
        <a:p>
          <a:endParaRPr lang="en-US"/>
        </a:p>
      </dgm:t>
    </dgm:pt>
    <dgm:pt modelId="{608E782E-D396-4A61-AB81-815269DDFA2B}">
      <dgm:prSet/>
      <dgm:spPr/>
      <dgm:t>
        <a:bodyPr/>
        <a:lstStyle/>
        <a:p>
          <a:r>
            <a:rPr lang="en-US"/>
            <a:t>Detect static objects</a:t>
          </a:r>
        </a:p>
      </dgm:t>
    </dgm:pt>
    <dgm:pt modelId="{03EB9E8D-7CD8-42E2-8F69-739C0F9CFDF6}" type="parTrans" cxnId="{0E0B1F8E-A46B-4C30-A114-335666B1DF54}">
      <dgm:prSet/>
      <dgm:spPr/>
      <dgm:t>
        <a:bodyPr/>
        <a:lstStyle/>
        <a:p>
          <a:endParaRPr lang="en-US"/>
        </a:p>
      </dgm:t>
    </dgm:pt>
    <dgm:pt modelId="{79C24EF2-3155-4D2B-90AB-A2E8597F562A}" type="sibTrans" cxnId="{0E0B1F8E-A46B-4C30-A114-335666B1DF54}">
      <dgm:prSet/>
      <dgm:spPr/>
      <dgm:t>
        <a:bodyPr/>
        <a:lstStyle/>
        <a:p>
          <a:endParaRPr lang="en-US"/>
        </a:p>
      </dgm:t>
    </dgm:pt>
    <dgm:pt modelId="{529EA63A-AAB0-4A47-8860-BF2DCCC8821B}">
      <dgm:prSet/>
      <dgm:spPr/>
      <dgm:t>
        <a:bodyPr/>
        <a:lstStyle/>
        <a:p>
          <a:r>
            <a:rPr lang="en-US"/>
            <a:t>Advanced Goals</a:t>
          </a:r>
        </a:p>
      </dgm:t>
    </dgm:pt>
    <dgm:pt modelId="{ED54F887-FE78-468E-A4E8-FE756CBC17A2}" type="parTrans" cxnId="{7B34651A-6E58-4B60-A6FE-D9DF4F3C1E4E}">
      <dgm:prSet/>
      <dgm:spPr/>
      <dgm:t>
        <a:bodyPr/>
        <a:lstStyle/>
        <a:p>
          <a:endParaRPr lang="en-US"/>
        </a:p>
      </dgm:t>
    </dgm:pt>
    <dgm:pt modelId="{94E31FF7-0289-4ADF-A7BC-8B7BAE556947}" type="sibTrans" cxnId="{7B34651A-6E58-4B60-A6FE-D9DF4F3C1E4E}">
      <dgm:prSet/>
      <dgm:spPr/>
      <dgm:t>
        <a:bodyPr/>
        <a:lstStyle/>
        <a:p>
          <a:endParaRPr lang="en-US"/>
        </a:p>
      </dgm:t>
    </dgm:pt>
    <dgm:pt modelId="{B5B48837-3F48-4B38-817F-04362FA6FCC8}">
      <dgm:prSet/>
      <dgm:spPr/>
      <dgm:t>
        <a:bodyPr/>
        <a:lstStyle/>
        <a:p>
          <a:r>
            <a:rPr lang="en-US"/>
            <a:t>Detect dynamic objects</a:t>
          </a:r>
        </a:p>
      </dgm:t>
    </dgm:pt>
    <dgm:pt modelId="{A63D6E19-FEEC-4494-970D-DBE85FEE5CAF}" type="parTrans" cxnId="{1BE5AA86-1875-47E2-97DE-D269D931C866}">
      <dgm:prSet/>
      <dgm:spPr/>
      <dgm:t>
        <a:bodyPr/>
        <a:lstStyle/>
        <a:p>
          <a:endParaRPr lang="en-US"/>
        </a:p>
      </dgm:t>
    </dgm:pt>
    <dgm:pt modelId="{1C5FAD19-F97C-434D-8F98-5DF31CB01B8A}" type="sibTrans" cxnId="{1BE5AA86-1875-47E2-97DE-D269D931C866}">
      <dgm:prSet/>
      <dgm:spPr/>
      <dgm:t>
        <a:bodyPr/>
        <a:lstStyle/>
        <a:p>
          <a:endParaRPr lang="en-US"/>
        </a:p>
      </dgm:t>
    </dgm:pt>
    <dgm:pt modelId="{EE1C12FD-DA80-4E68-8AAD-388DCF928813}">
      <dgm:prSet/>
      <dgm:spPr/>
      <dgm:t>
        <a:bodyPr/>
        <a:lstStyle/>
        <a:p>
          <a:r>
            <a:rPr lang="en-US"/>
            <a:t>Obstacle avoidance (rerouting)</a:t>
          </a:r>
        </a:p>
      </dgm:t>
    </dgm:pt>
    <dgm:pt modelId="{A1552CC3-896B-429F-8148-BA0952A680D6}" type="parTrans" cxnId="{2591E917-63EC-4AB4-B3E4-91D01D0E713C}">
      <dgm:prSet/>
      <dgm:spPr/>
      <dgm:t>
        <a:bodyPr/>
        <a:lstStyle/>
        <a:p>
          <a:endParaRPr lang="en-US"/>
        </a:p>
      </dgm:t>
    </dgm:pt>
    <dgm:pt modelId="{533856DD-6B6E-4AD0-8F52-0549836D1276}" type="sibTrans" cxnId="{2591E917-63EC-4AB4-B3E4-91D01D0E713C}">
      <dgm:prSet/>
      <dgm:spPr/>
      <dgm:t>
        <a:bodyPr/>
        <a:lstStyle/>
        <a:p>
          <a:endParaRPr lang="en-US"/>
        </a:p>
      </dgm:t>
    </dgm:pt>
    <dgm:pt modelId="{6AA3E985-48AB-430A-AC6D-6274AD3C7171}">
      <dgm:prSet/>
      <dgm:spPr/>
      <dgm:t>
        <a:bodyPr/>
        <a:lstStyle/>
        <a:p>
          <a:r>
            <a:rPr lang="en-US"/>
            <a:t>Track </a:t>
          </a:r>
          <a:r>
            <a:rPr lang="en-US" err="1"/>
            <a:t>FoodieRover</a:t>
          </a:r>
          <a:r>
            <a:rPr lang="en-US"/>
            <a:t> from app</a:t>
          </a:r>
        </a:p>
      </dgm:t>
    </dgm:pt>
    <dgm:pt modelId="{94A05AAF-2EDA-4217-9646-0DBA81E9D876}" type="parTrans" cxnId="{85A70FA1-7E42-4151-B2DC-6072A835B3DC}">
      <dgm:prSet/>
      <dgm:spPr/>
      <dgm:t>
        <a:bodyPr/>
        <a:lstStyle/>
        <a:p>
          <a:endParaRPr lang="en-US"/>
        </a:p>
      </dgm:t>
    </dgm:pt>
    <dgm:pt modelId="{B126300F-CD33-4E1A-AD70-67F9930CE51A}" type="sibTrans" cxnId="{85A70FA1-7E42-4151-B2DC-6072A835B3DC}">
      <dgm:prSet/>
      <dgm:spPr/>
      <dgm:t>
        <a:bodyPr/>
        <a:lstStyle/>
        <a:p>
          <a:endParaRPr lang="en-US"/>
        </a:p>
      </dgm:t>
    </dgm:pt>
    <dgm:pt modelId="{CB21804E-196E-4AA6-91C5-930454A2F2D9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Implement neural network to identify objects</a:t>
          </a:r>
        </a:p>
      </dgm:t>
    </dgm:pt>
    <dgm:pt modelId="{F00DD628-75DA-4875-9897-405D95A25359}" type="parTrans" cxnId="{054D1D8B-04FF-4151-BE46-E4188EFB1106}">
      <dgm:prSet/>
      <dgm:spPr/>
      <dgm:t>
        <a:bodyPr/>
        <a:lstStyle/>
        <a:p>
          <a:endParaRPr lang="en-US"/>
        </a:p>
      </dgm:t>
    </dgm:pt>
    <dgm:pt modelId="{3FEB4F33-A921-4F3C-AE98-2E06B4684045}" type="sibTrans" cxnId="{054D1D8B-04FF-4151-BE46-E4188EFB1106}">
      <dgm:prSet/>
      <dgm:spPr/>
      <dgm:t>
        <a:bodyPr/>
        <a:lstStyle/>
        <a:p>
          <a:endParaRPr lang="en-US"/>
        </a:p>
      </dgm:t>
    </dgm:pt>
    <dgm:pt modelId="{FAC0A968-6DBB-3D47-B1B4-8B7D000CB770}" type="pres">
      <dgm:prSet presAssocID="{5B366460-6A79-467E-B6DB-EA23585A8747}" presName="diagram" presStyleCnt="0">
        <dgm:presLayoutVars>
          <dgm:dir/>
          <dgm:resizeHandles val="exact"/>
        </dgm:presLayoutVars>
      </dgm:prSet>
      <dgm:spPr/>
    </dgm:pt>
    <dgm:pt modelId="{82D883B7-71C8-2B42-944E-E561ABB77D0E}" type="pres">
      <dgm:prSet presAssocID="{370611D2-0BC0-49FA-9BCD-FBAE5CE417BE}" presName="node" presStyleLbl="node1" presStyleIdx="0" presStyleCnt="2">
        <dgm:presLayoutVars>
          <dgm:bulletEnabled val="1"/>
        </dgm:presLayoutVars>
      </dgm:prSet>
      <dgm:spPr/>
    </dgm:pt>
    <dgm:pt modelId="{8F01054D-C39B-D742-8CC2-460E14C681D0}" type="pres">
      <dgm:prSet presAssocID="{482F30A4-9A2D-4199-AF88-3B7DA05AF596}" presName="sibTrans" presStyleCnt="0"/>
      <dgm:spPr/>
    </dgm:pt>
    <dgm:pt modelId="{2931385F-F814-9945-8748-7EC8E634BC74}" type="pres">
      <dgm:prSet presAssocID="{529EA63A-AAB0-4A47-8860-BF2DCCC8821B}" presName="node" presStyleLbl="node1" presStyleIdx="1" presStyleCnt="2">
        <dgm:presLayoutVars>
          <dgm:bulletEnabled val="1"/>
        </dgm:presLayoutVars>
      </dgm:prSet>
      <dgm:spPr/>
    </dgm:pt>
  </dgm:ptLst>
  <dgm:cxnLst>
    <dgm:cxn modelId="{86A4C500-55FC-4A9A-87C3-FC8D67D43BB2}" type="presOf" srcId="{397D3A26-A3E2-421B-A8F0-E255C062EE9F}" destId="{82D883B7-71C8-2B42-944E-E561ABB77D0E}" srcOrd="0" destOrd="2" presId="urn:microsoft.com/office/officeart/2005/8/layout/default"/>
    <dgm:cxn modelId="{5A7E8402-3441-4CFB-ABB8-6CF89AFAA6FB}" srcId="{370611D2-0BC0-49FA-9BCD-FBAE5CE417BE}" destId="{397D3A26-A3E2-421B-A8F0-E255C062EE9F}" srcOrd="1" destOrd="0" parTransId="{ABE75CFF-3863-4916-97F4-EFC11801760C}" sibTransId="{169C1AF1-1913-4764-B360-476209667476}"/>
    <dgm:cxn modelId="{3D3E8B06-269B-412A-BE1D-E66263A2232D}" type="presOf" srcId="{EE1C12FD-DA80-4E68-8AAD-388DCF928813}" destId="{2931385F-F814-9945-8748-7EC8E634BC74}" srcOrd="0" destOrd="2" presId="urn:microsoft.com/office/officeart/2005/8/layout/default"/>
    <dgm:cxn modelId="{B260C908-8CB6-4F38-9985-94967B5C6774}" type="presOf" srcId="{CE57DC3C-55F0-4D6D-94EE-E30B061859A3}" destId="{82D883B7-71C8-2B42-944E-E561ABB77D0E}" srcOrd="0" destOrd="1" presId="urn:microsoft.com/office/officeart/2005/8/layout/default"/>
    <dgm:cxn modelId="{2591E917-63EC-4AB4-B3E4-91D01D0E713C}" srcId="{529EA63A-AAB0-4A47-8860-BF2DCCC8821B}" destId="{EE1C12FD-DA80-4E68-8AAD-388DCF928813}" srcOrd="1" destOrd="0" parTransId="{A1552CC3-896B-429F-8148-BA0952A680D6}" sibTransId="{533856DD-6B6E-4AD0-8F52-0549836D1276}"/>
    <dgm:cxn modelId="{4A11FA17-9B47-4D9D-94AD-53C0FA180E5B}" type="presOf" srcId="{B5B48837-3F48-4B38-817F-04362FA6FCC8}" destId="{2931385F-F814-9945-8748-7EC8E634BC74}" srcOrd="0" destOrd="1" presId="urn:microsoft.com/office/officeart/2005/8/layout/default"/>
    <dgm:cxn modelId="{7B34651A-6E58-4B60-A6FE-D9DF4F3C1E4E}" srcId="{5B366460-6A79-467E-B6DB-EA23585A8747}" destId="{529EA63A-AAB0-4A47-8860-BF2DCCC8821B}" srcOrd="1" destOrd="0" parTransId="{ED54F887-FE78-468E-A4E8-FE756CBC17A2}" sibTransId="{94E31FF7-0289-4ADF-A7BC-8B7BAE556947}"/>
    <dgm:cxn modelId="{65EC4D25-FBC2-4469-A839-CC8D9774ECDF}" type="presOf" srcId="{608E782E-D396-4A61-AB81-815269DDFA2B}" destId="{82D883B7-71C8-2B42-944E-E561ABB77D0E}" srcOrd="0" destOrd="4" presId="urn:microsoft.com/office/officeart/2005/8/layout/default"/>
    <dgm:cxn modelId="{957CA62A-5A1E-4B78-972F-09BC8EF28B42}" srcId="{370611D2-0BC0-49FA-9BCD-FBAE5CE417BE}" destId="{CE57DC3C-55F0-4D6D-94EE-E30B061859A3}" srcOrd="0" destOrd="0" parTransId="{5E46D4FF-B0E4-4EF5-8684-A9DD935AF221}" sibTransId="{B79FA4C7-74DB-48F4-BC78-C7C616A8C3EE}"/>
    <dgm:cxn modelId="{B83E0B3F-5B9F-4C83-A99E-F27F97AC7933}" srcId="{370611D2-0BC0-49FA-9BCD-FBAE5CE417BE}" destId="{BD25A712-79E9-4B89-9295-7F16D49C4FD4}" srcOrd="2" destOrd="0" parTransId="{13713CC3-1DBF-4F9D-A3A2-168893A15A73}" sibTransId="{E1E83EB9-4584-4C17-AC85-4D46936129B4}"/>
    <dgm:cxn modelId="{F68CB562-19D1-40E1-9BE4-1C8F4A075A94}" type="presOf" srcId="{BD25A712-79E9-4B89-9295-7F16D49C4FD4}" destId="{82D883B7-71C8-2B42-944E-E561ABB77D0E}" srcOrd="0" destOrd="3" presId="urn:microsoft.com/office/officeart/2005/8/layout/default"/>
    <dgm:cxn modelId="{E377F172-2A6B-4C11-B550-3C7E1AF978DD}" type="presOf" srcId="{6AA3E985-48AB-430A-AC6D-6274AD3C7171}" destId="{2931385F-F814-9945-8748-7EC8E634BC74}" srcOrd="0" destOrd="3" presId="urn:microsoft.com/office/officeart/2005/8/layout/default"/>
    <dgm:cxn modelId="{C495FC75-25F8-4DCC-B2F4-D0F1DC40FF6B}" type="presOf" srcId="{529EA63A-AAB0-4A47-8860-BF2DCCC8821B}" destId="{2931385F-F814-9945-8748-7EC8E634BC74}" srcOrd="0" destOrd="0" presId="urn:microsoft.com/office/officeart/2005/8/layout/default"/>
    <dgm:cxn modelId="{1BE5AA86-1875-47E2-97DE-D269D931C866}" srcId="{529EA63A-AAB0-4A47-8860-BF2DCCC8821B}" destId="{B5B48837-3F48-4B38-817F-04362FA6FCC8}" srcOrd="0" destOrd="0" parTransId="{A63D6E19-FEEC-4494-970D-DBE85FEE5CAF}" sibTransId="{1C5FAD19-F97C-434D-8F98-5DF31CB01B8A}"/>
    <dgm:cxn modelId="{054D1D8B-04FF-4151-BE46-E4188EFB1106}" srcId="{529EA63A-AAB0-4A47-8860-BF2DCCC8821B}" destId="{CB21804E-196E-4AA6-91C5-930454A2F2D9}" srcOrd="3" destOrd="0" parTransId="{F00DD628-75DA-4875-9897-405D95A25359}" sibTransId="{3FEB4F33-A921-4F3C-AE98-2E06B4684045}"/>
    <dgm:cxn modelId="{0E0B1F8E-A46B-4C30-A114-335666B1DF54}" srcId="{370611D2-0BC0-49FA-9BCD-FBAE5CE417BE}" destId="{608E782E-D396-4A61-AB81-815269DDFA2B}" srcOrd="3" destOrd="0" parTransId="{03EB9E8D-7CD8-42E2-8F69-739C0F9CFDF6}" sibTransId="{79C24EF2-3155-4D2B-90AB-A2E8597F562A}"/>
    <dgm:cxn modelId="{7D812F94-4BDE-4CC1-A354-27AA14A8B617}" type="presOf" srcId="{370611D2-0BC0-49FA-9BCD-FBAE5CE417BE}" destId="{82D883B7-71C8-2B42-944E-E561ABB77D0E}" srcOrd="0" destOrd="0" presId="urn:microsoft.com/office/officeart/2005/8/layout/default"/>
    <dgm:cxn modelId="{85A70FA1-7E42-4151-B2DC-6072A835B3DC}" srcId="{529EA63A-AAB0-4A47-8860-BF2DCCC8821B}" destId="{6AA3E985-48AB-430A-AC6D-6274AD3C7171}" srcOrd="2" destOrd="0" parTransId="{94A05AAF-2EDA-4217-9646-0DBA81E9D876}" sibTransId="{B126300F-CD33-4E1A-AD70-67F9930CE51A}"/>
    <dgm:cxn modelId="{D6A53DBF-2DF4-4A46-B9EC-7623E229E65A}" srcId="{5B366460-6A79-467E-B6DB-EA23585A8747}" destId="{370611D2-0BC0-49FA-9BCD-FBAE5CE417BE}" srcOrd="0" destOrd="0" parTransId="{89248603-EB8D-4037-91B9-C48BFB804B71}" sibTransId="{482F30A4-9A2D-4199-AF88-3B7DA05AF596}"/>
    <dgm:cxn modelId="{9D4256D4-406C-4618-B9CE-9F272550F969}" type="presOf" srcId="{CB21804E-196E-4AA6-91C5-930454A2F2D9}" destId="{2931385F-F814-9945-8748-7EC8E634BC74}" srcOrd="0" destOrd="4" presId="urn:microsoft.com/office/officeart/2005/8/layout/default"/>
    <dgm:cxn modelId="{D38D60D4-0AEE-064B-9249-9053C0D917A8}" type="presOf" srcId="{5B366460-6A79-467E-B6DB-EA23585A8747}" destId="{FAC0A968-6DBB-3D47-B1B4-8B7D000CB770}" srcOrd="0" destOrd="0" presId="urn:microsoft.com/office/officeart/2005/8/layout/default"/>
    <dgm:cxn modelId="{F4957AA9-9FD4-41AF-BDC6-E156ED1FE57A}" type="presParOf" srcId="{FAC0A968-6DBB-3D47-B1B4-8B7D000CB770}" destId="{82D883B7-71C8-2B42-944E-E561ABB77D0E}" srcOrd="0" destOrd="0" presId="urn:microsoft.com/office/officeart/2005/8/layout/default"/>
    <dgm:cxn modelId="{A2B8D88F-5446-4943-B858-CF436C19D31F}" type="presParOf" srcId="{FAC0A968-6DBB-3D47-B1B4-8B7D000CB770}" destId="{8F01054D-C39B-D742-8CC2-460E14C681D0}" srcOrd="1" destOrd="0" presId="urn:microsoft.com/office/officeart/2005/8/layout/default"/>
    <dgm:cxn modelId="{86AE51B5-4C52-4B67-8CF8-4D05FFA8B344}" type="presParOf" srcId="{FAC0A968-6DBB-3D47-B1B4-8B7D000CB770}" destId="{2931385F-F814-9945-8748-7EC8E634BC7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546D2-AFBA-4159-A554-50EF2848A124}">
      <dsp:nvSpPr>
        <dsp:cNvPr id="0" name=""/>
        <dsp:cNvSpPr/>
      </dsp:nvSpPr>
      <dsp:spPr>
        <a:xfrm>
          <a:off x="0" y="1142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16CCE-5837-4A0A-8E01-1ACBC2A5CC64}">
      <dsp:nvSpPr>
        <dsp:cNvPr id="0" name=""/>
        <dsp:cNvSpPr/>
      </dsp:nvSpPr>
      <dsp:spPr>
        <a:xfrm>
          <a:off x="147267" y="110680"/>
          <a:ext cx="267759" cy="2677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33C28-3BCE-437B-A1A2-6D210AB893EF}">
      <dsp:nvSpPr>
        <dsp:cNvPr id="0" name=""/>
        <dsp:cNvSpPr/>
      </dsp:nvSpPr>
      <dsp:spPr>
        <a:xfrm>
          <a:off x="562295" y="1142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Reduce time wasted waiting for orders from busy campus restaurants.</a:t>
          </a:r>
        </a:p>
      </dsp:txBody>
      <dsp:txXfrm>
        <a:off x="562295" y="1142"/>
        <a:ext cx="4696982" cy="486836"/>
      </dsp:txXfrm>
    </dsp:sp>
    <dsp:sp modelId="{8AE76496-B399-486B-8845-1218BA760AFA}">
      <dsp:nvSpPr>
        <dsp:cNvPr id="0" name=""/>
        <dsp:cNvSpPr/>
      </dsp:nvSpPr>
      <dsp:spPr>
        <a:xfrm>
          <a:off x="0" y="609687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BFC85-BD5E-4566-A0BF-A83CE31E873D}">
      <dsp:nvSpPr>
        <dsp:cNvPr id="0" name=""/>
        <dsp:cNvSpPr/>
      </dsp:nvSpPr>
      <dsp:spPr>
        <a:xfrm>
          <a:off x="147267" y="719226"/>
          <a:ext cx="267759" cy="2677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C335D-449E-4D5E-B727-FC5176DAA003}">
      <dsp:nvSpPr>
        <dsp:cNvPr id="0" name=""/>
        <dsp:cNvSpPr/>
      </dsp:nvSpPr>
      <dsp:spPr>
        <a:xfrm>
          <a:off x="562295" y="609687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full-time students with a more efficient lunch break.</a:t>
          </a:r>
        </a:p>
      </dsp:txBody>
      <dsp:txXfrm>
        <a:off x="562295" y="609687"/>
        <a:ext cx="4696982" cy="486836"/>
      </dsp:txXfrm>
    </dsp:sp>
    <dsp:sp modelId="{F5105531-0D55-441A-8C87-E5164971663A}">
      <dsp:nvSpPr>
        <dsp:cNvPr id="0" name=""/>
        <dsp:cNvSpPr/>
      </dsp:nvSpPr>
      <dsp:spPr>
        <a:xfrm>
          <a:off x="0" y="1218233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C4C3-283F-495D-911D-994A8DB20872}">
      <dsp:nvSpPr>
        <dsp:cNvPr id="0" name=""/>
        <dsp:cNvSpPr/>
      </dsp:nvSpPr>
      <dsp:spPr>
        <a:xfrm>
          <a:off x="147267" y="1327771"/>
          <a:ext cx="267759" cy="2677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3BA6E-B634-4340-9D46-45FFC9BAEEB4}">
      <dsp:nvSpPr>
        <dsp:cNvPr id="0" name=""/>
        <dsp:cNvSpPr/>
      </dsp:nvSpPr>
      <dsp:spPr>
        <a:xfrm>
          <a:off x="562295" y="1218233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Enhance productivity by eliminating the need to leave workspaces for meals.</a:t>
          </a:r>
        </a:p>
      </dsp:txBody>
      <dsp:txXfrm>
        <a:off x="562295" y="1218233"/>
        <a:ext cx="4696982" cy="486836"/>
      </dsp:txXfrm>
    </dsp:sp>
    <dsp:sp modelId="{C657EA7F-83C6-4FAF-A6FD-0AD57C413709}">
      <dsp:nvSpPr>
        <dsp:cNvPr id="0" name=""/>
        <dsp:cNvSpPr/>
      </dsp:nvSpPr>
      <dsp:spPr>
        <a:xfrm>
          <a:off x="0" y="1826778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CFBE8-7E26-4CD6-9692-8D9D22745BC3}">
      <dsp:nvSpPr>
        <dsp:cNvPr id="0" name=""/>
        <dsp:cNvSpPr/>
      </dsp:nvSpPr>
      <dsp:spPr>
        <a:xfrm>
          <a:off x="147267" y="1936316"/>
          <a:ext cx="267759" cy="2677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B6753-12BF-4F3F-A2B3-B4B4D7D867EF}">
      <dsp:nvSpPr>
        <dsp:cNvPr id="0" name=""/>
        <dsp:cNvSpPr/>
      </dsp:nvSpPr>
      <dsp:spPr>
        <a:xfrm>
          <a:off x="562295" y="1826778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Autonomous ground vehicle that doubles as a food convoy.</a:t>
          </a:r>
        </a:p>
      </dsp:txBody>
      <dsp:txXfrm>
        <a:off x="562295" y="1826778"/>
        <a:ext cx="4696982" cy="486836"/>
      </dsp:txXfrm>
    </dsp:sp>
    <dsp:sp modelId="{379776EC-37AC-4448-9DA8-5CEB1D47ECFF}">
      <dsp:nvSpPr>
        <dsp:cNvPr id="0" name=""/>
        <dsp:cNvSpPr/>
      </dsp:nvSpPr>
      <dsp:spPr>
        <a:xfrm>
          <a:off x="0" y="2435323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4F895-00B5-4872-8AE2-2648343CBC04}">
      <dsp:nvSpPr>
        <dsp:cNvPr id="0" name=""/>
        <dsp:cNvSpPr/>
      </dsp:nvSpPr>
      <dsp:spPr>
        <a:xfrm>
          <a:off x="147267" y="2544862"/>
          <a:ext cx="267759" cy="2677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17D47-7EE1-4272-BF15-4024ED6EAB8D}">
      <dsp:nvSpPr>
        <dsp:cNvPr id="0" name=""/>
        <dsp:cNvSpPr/>
      </dsp:nvSpPr>
      <dsp:spPr>
        <a:xfrm>
          <a:off x="562295" y="2435323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Integrates Google Maps’ Directions API for path planning.</a:t>
          </a:r>
        </a:p>
      </dsp:txBody>
      <dsp:txXfrm>
        <a:off x="562295" y="2435323"/>
        <a:ext cx="4696982" cy="486836"/>
      </dsp:txXfrm>
    </dsp:sp>
    <dsp:sp modelId="{AB00AF35-5582-4EAF-99CB-9F6FA1E0636B}">
      <dsp:nvSpPr>
        <dsp:cNvPr id="0" name=""/>
        <dsp:cNvSpPr/>
      </dsp:nvSpPr>
      <dsp:spPr>
        <a:xfrm>
          <a:off x="0" y="3043869"/>
          <a:ext cx="5259278" cy="4868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397F5-5102-4986-9DE4-76B32A3DE64D}">
      <dsp:nvSpPr>
        <dsp:cNvPr id="0" name=""/>
        <dsp:cNvSpPr/>
      </dsp:nvSpPr>
      <dsp:spPr>
        <a:xfrm>
          <a:off x="147267" y="3153407"/>
          <a:ext cx="267759" cy="2677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F2533-3AA0-4D7D-8DEF-960E62D2A28B}">
      <dsp:nvSpPr>
        <dsp:cNvPr id="0" name=""/>
        <dsp:cNvSpPr/>
      </dsp:nvSpPr>
      <dsp:spPr>
        <a:xfrm>
          <a:off x="562295" y="3043869"/>
          <a:ext cx="4696982" cy="48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24" tIns="51524" rIns="51524" bIns="5152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Companion mobile application for user interactivity.</a:t>
          </a:r>
        </a:p>
      </dsp:txBody>
      <dsp:txXfrm>
        <a:off x="562295" y="3043869"/>
        <a:ext cx="4696982" cy="486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883B7-71C8-2B42-944E-E561ABB77D0E}">
      <dsp:nvSpPr>
        <dsp:cNvPr id="0" name=""/>
        <dsp:cNvSpPr/>
      </dsp:nvSpPr>
      <dsp:spPr>
        <a:xfrm>
          <a:off x="1009" y="197847"/>
          <a:ext cx="3938306" cy="23629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Basic Goals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Path planning done remotely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Food is safely stored with a magnetic lock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Companion app can communicate arrival and passcode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Detect static objects</a:t>
          </a:r>
        </a:p>
      </dsp:txBody>
      <dsp:txXfrm>
        <a:off x="1009" y="197847"/>
        <a:ext cx="3938306" cy="2362983"/>
      </dsp:txXfrm>
    </dsp:sp>
    <dsp:sp modelId="{2931385F-F814-9945-8748-7EC8E634BC74}">
      <dsp:nvSpPr>
        <dsp:cNvPr id="0" name=""/>
        <dsp:cNvSpPr/>
      </dsp:nvSpPr>
      <dsp:spPr>
        <a:xfrm>
          <a:off x="4333146" y="197847"/>
          <a:ext cx="3938306" cy="2362983"/>
        </a:xfrm>
        <a:prstGeom prst="rect">
          <a:avLst/>
        </a:prstGeom>
        <a:solidFill>
          <a:schemeClr val="accent2">
            <a:hueOff val="1191735"/>
            <a:satOff val="6913"/>
            <a:lumOff val="686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Advanced Goals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Detect dynamic objects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Obstacle avoidance (rerouting)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Track </a:t>
          </a:r>
          <a:r>
            <a:rPr lang="en-US" sz="1900" kern="1200" err="1"/>
            <a:t>FoodieRover</a:t>
          </a:r>
          <a:r>
            <a:rPr lang="en-US" sz="1900" kern="1200"/>
            <a:t> from app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Gill Sans MT" panose="020B0502020104020203"/>
            </a:rPr>
            <a:t>Implement neural network to identify objects</a:t>
          </a:r>
        </a:p>
      </dsp:txBody>
      <dsp:txXfrm>
        <a:off x="4333146" y="197847"/>
        <a:ext cx="3938306" cy="2362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f2000ffb8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f2000ffb8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2000ffb8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f2000ffb8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2000ffb8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2000ffb8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662cf0d41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662cf0d41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662cf0d41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b662cf0d41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0e1047c9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f0e1047c9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0e1047c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0e1047c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f1e1bd35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f1e1bd35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1e1bd351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1e1bd351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a28b7232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a28b7232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618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662cf0d4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662cf0d4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a28b7232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a28b7232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1e1bd351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1e1bd351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1e1bd351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f1e1bd351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662cf0d41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b662cf0d41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662cf0d41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662cf0d41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b662cf0d41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b662cf0d41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1f18f2fd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1f18f2fd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1f18f2f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1f18f2f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1f18f2fd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1f18f2fd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1f18f2fd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f1f18f2fd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662cf0d4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662cf0d4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1f18f2fd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1f18f2fd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662cf0d41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662cf0d41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f2000ffb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f2000ffb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10731d9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10731d9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016ac00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f016ac00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016ac00e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016ac00e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662cf0d41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662cf0d41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2000ffb8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2000ffb8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f2000ffb8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f2000ffb8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3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00403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43976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3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50993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75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14883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5135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4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16527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58950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704574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805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0311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78948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334900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572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jpe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5.m4a"/><Relationship Id="rId7" Type="http://schemas.openxmlformats.org/officeDocument/2006/relationships/image" Target="../media/image3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25.m4a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jpe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4.m4a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2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5.m4a"/><Relationship Id="rId7" Type="http://schemas.openxmlformats.org/officeDocument/2006/relationships/image" Target="../media/image32.png"/><Relationship Id="rId2" Type="http://schemas.microsoft.com/office/2007/relationships/media" Target="../media/media35.m4a"/><Relationship Id="rId1" Type="http://schemas.openxmlformats.org/officeDocument/2006/relationships/tags" Target="../tags/tag1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6.m4a"/><Relationship Id="rId7" Type="http://schemas.openxmlformats.org/officeDocument/2006/relationships/image" Target="../media/image63.png"/><Relationship Id="rId2" Type="http://schemas.microsoft.com/office/2007/relationships/media" Target="../media/media36.m4a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7.m4a"/><Relationship Id="rId7" Type="http://schemas.openxmlformats.org/officeDocument/2006/relationships/image" Target="../media/image65.png"/><Relationship Id="rId2" Type="http://schemas.microsoft.com/office/2007/relationships/media" Target="../media/media37.m4a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diagramData" Target="../diagrams/data1.xml"/><Relationship Id="rId12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2.xml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.png"/><Relationship Id="rId10" Type="http://schemas.openxmlformats.org/officeDocument/2006/relationships/diagramColors" Target="../diagrams/colors1.xml"/><Relationship Id="rId4" Type="http://schemas.openxmlformats.org/officeDocument/2006/relationships/audio" Target="../media/media6.m4a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8.m4a"/><Relationship Id="rId7" Type="http://schemas.openxmlformats.org/officeDocument/2006/relationships/image" Target="../media/image67.png"/><Relationship Id="rId2" Type="http://schemas.microsoft.com/office/2007/relationships/media" Target="../media/media38.m4a"/><Relationship Id="rId1" Type="http://schemas.openxmlformats.org/officeDocument/2006/relationships/tags" Target="../tags/tag4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39.m4a"/><Relationship Id="rId7" Type="http://schemas.openxmlformats.org/officeDocument/2006/relationships/image" Target="../media/image69.png"/><Relationship Id="rId2" Type="http://schemas.microsoft.com/office/2007/relationships/media" Target="../media/media39.m4a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jpeg"/><Relationship Id="rId3" Type="http://schemas.microsoft.com/office/2007/relationships/media" Target="../media/media8.m4a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3.xml"/><Relationship Id="rId11" Type="http://schemas.microsoft.com/office/2007/relationships/diagramDrawing" Target="../diagrams/drawing2.xml"/><Relationship Id="rId5" Type="http://schemas.openxmlformats.org/officeDocument/2006/relationships/slideLayout" Target="../slideLayouts/slideLayout12.xml"/><Relationship Id="rId10" Type="http://schemas.openxmlformats.org/officeDocument/2006/relationships/diagramColors" Target="../diagrams/colors2.xml"/><Relationship Id="rId4" Type="http://schemas.openxmlformats.org/officeDocument/2006/relationships/audio" Target="../media/media8.m4a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ofaq.org/posts/2020/03/how-industrial-robotics-are-revolutionizing-an-industry/" TargetMode="External"/><Relationship Id="rId3" Type="http://schemas.microsoft.com/office/2007/relationships/media" Target="../media/media10.m4a"/><Relationship Id="rId7" Type="http://schemas.openxmlformats.org/officeDocument/2006/relationships/image" Target="../media/image2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2.m4a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12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4.m4a"/><Relationship Id="rId7" Type="http://schemas.openxmlformats.org/officeDocument/2006/relationships/image" Target="../media/image2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14.m4a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315" y="342900"/>
            <a:ext cx="4686340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617259" y="637308"/>
            <a:ext cx="4145245" cy="3559377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err="1">
                <a:solidFill>
                  <a:srgbClr val="FFFFFF"/>
                </a:solidFill>
              </a:rPr>
              <a:t>FoodieRover</a:t>
            </a:r>
            <a:r>
              <a:rPr lang="en-US" sz="4500">
                <a:solidFill>
                  <a:srgbClr val="FFFFFF"/>
                </a:solidFill>
              </a:rPr>
              <a:t> CDR</a:t>
            </a:r>
            <a:endParaRPr lang="en-US" sz="4500" err="1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404" y="340231"/>
            <a:ext cx="2711696" cy="43974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237807" y="501555"/>
            <a:ext cx="2360282" cy="3695130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300">
                <a:solidFill>
                  <a:srgbClr val="FFFFFF"/>
                </a:solidFill>
              </a:rPr>
              <a:t>Group 29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4AB5FF9D-8748-5890-D5F9-0BF723D19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6300" y="4347682"/>
            <a:ext cx="730250" cy="7302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4194B8-8852-75B4-B3AA-070B1A4FE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"/>
    </mc:Choice>
    <mc:Fallback xmlns="">
      <p:transition spd="slow" advTm="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" objId="2"/>
        <p14:triggerEvt type="onClick" time="380" objId="2"/>
        <p14:stopEvt time="709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Hardware Design - Motor System</a:t>
            </a:r>
          </a:p>
        </p:txBody>
      </p:sp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62487" y="596181"/>
            <a:ext cx="3991973" cy="2674621"/>
          </a:xfrm>
          <a:prstGeom prst="rect">
            <a:avLst/>
          </a:prstGeom>
          <a:noFill/>
        </p:spPr>
      </p:pic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1F2EEB69-19B7-2913-FCD4-F97FB32ED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8:29:07 PM">
            <a:hlinkClick r:id="" action="ppaction://media"/>
            <a:extLst>
              <a:ext uri="{FF2B5EF4-FFF2-40B4-BE49-F238E27FC236}">
                <a16:creationId xmlns:a16="http://schemas.microsoft.com/office/drawing/2014/main" id="{7E0AFC1D-04FF-83F4-18F6-B977CA5E5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825" y="3949645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C62ED-A0B5-5029-F410-BF1EEF3AA0E5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20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Hardware Design - Sensor System</a:t>
            </a:r>
          </a:p>
        </p:txBody>
      </p:sp>
      <p:sp useBgFill="1">
        <p:nvSpPr>
          <p:cNvPr id="209" name="Rectangle 208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08569" y="596181"/>
            <a:ext cx="6604002" cy="2674621"/>
          </a:xfrm>
          <a:prstGeom prst="rect">
            <a:avLst/>
          </a:prstGeom>
          <a:noFill/>
        </p:spPr>
      </p:pic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56A0D1C-8846-A340-B5C4-F522C74CF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8:43:11 PM">
            <a:hlinkClick r:id="" action="ppaction://media"/>
            <a:extLst>
              <a:ext uri="{FF2B5EF4-FFF2-40B4-BE49-F238E27FC236}">
                <a16:creationId xmlns:a16="http://schemas.microsoft.com/office/drawing/2014/main" id="{F5DAF783-8E56-E554-BC0C-E3C4183D6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825" y="3980123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A22DA-DA4E-C14C-971E-CF24B6BC978D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300">
                <a:solidFill>
                  <a:srgbClr val="FFFFFF"/>
                </a:solidFill>
              </a:rPr>
              <a:t>Hardware Design - Locking System</a:t>
            </a:r>
          </a:p>
        </p:txBody>
      </p:sp>
      <p:sp useBgFill="1">
        <p:nvSpPr>
          <p:cNvPr id="216" name="Rectangle 215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E246ED94-455D-9D98-5A0D-B2DAB6FDD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755" y="547662"/>
            <a:ext cx="5837438" cy="2630054"/>
          </a:xfrm>
          <a:prstGeom prst="rect">
            <a:avLst/>
          </a:prstGeom>
        </p:spPr>
      </p:pic>
      <p:pic>
        <p:nvPicPr>
          <p:cNvPr id="4" name="Picture 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FC31CA5-9F8B-99C6-5EAA-F1C8943676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5" name="Audio Recording Feb 21, 2024 at 8:54:57 PM">
            <a:hlinkClick r:id="" action="ppaction://media"/>
            <a:extLst>
              <a:ext uri="{FF2B5EF4-FFF2-40B4-BE49-F238E27FC236}">
                <a16:creationId xmlns:a16="http://schemas.microsoft.com/office/drawing/2014/main" id="{AC01197B-A31C-402C-B425-FC0C0E9BC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7464" y="4041078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C3DCA7-5CB1-9FFF-46BB-F2093C8FB7FC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21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>
                <a:solidFill>
                  <a:srgbClr val="FFFFFF"/>
                </a:solidFill>
              </a:rPr>
              <a:t>Hardware Design - Power System</a:t>
            </a:r>
          </a:p>
        </p:txBody>
      </p:sp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BF23B0FC-B9FA-6494-0F7C-69645D3F8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999" y="439846"/>
            <a:ext cx="5042235" cy="2884213"/>
          </a:xfrm>
          <a:prstGeom prst="rect">
            <a:avLst/>
          </a:prstGeom>
        </p:spPr>
      </p:pic>
      <p:pic>
        <p:nvPicPr>
          <p:cNvPr id="4" name="Picture 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9B5681A2-4192-A2BD-F684-EE54DE33E3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5" name="Audio Recording Feb 21, 2024 at 9:05:19 PM">
            <a:hlinkClick r:id="" action="ppaction://media"/>
            <a:extLst>
              <a:ext uri="{FF2B5EF4-FFF2-40B4-BE49-F238E27FC236}">
                <a16:creationId xmlns:a16="http://schemas.microsoft.com/office/drawing/2014/main" id="{8D773ECD-CF26-1B1F-FBF3-D84340073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7464" y="405795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11622-F7C8-BC33-719C-A0D70CEB90D8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4207476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571590" y="720542"/>
            <a:ext cx="3726367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Hardware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4204358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8" y="342900"/>
            <a:ext cx="4200005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587540" y="1690576"/>
            <a:ext cx="3710416" cy="27377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77500" lnSpcReduction="20000"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Microprocessor &amp; Microcontroller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GPIO Expander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Bi-Directional Logic Level Converter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Motor Drivers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DC motors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Sensor array: Ultrasonic Ranging Module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Navigation hardware: Magnetometer &amp; GPS module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Locking Mechanism: Magnetic lock, Keypad &amp; Relay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Battery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Fuses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rgbClr val="FFFFFF"/>
                </a:solidFill>
              </a:rPr>
              <a:t>LiPro Balance charger</a:t>
            </a:r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5400000">
            <a:off x="5510361" y="717985"/>
            <a:ext cx="2395759" cy="371435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75197-22EF-96CC-4A7D-B4A5FD12A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20E89F1C-F842-A25E-3863-D2A2346D6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106A6-8B2B-0347-79CF-08A933488D68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Antonia Soto – EE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8857"/>
    </mc:Choice>
    <mc:Fallback xmlns="">
      <p:transition spd="slow" advTm="4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6682316" cy="45712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</a:rPr>
              <a:t>Raspberry Pi 4 Model B &amp; Arduino Uno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500634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25846" y="1156370"/>
            <a:ext cx="3448037" cy="379481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dirty="0"/>
              <a:t>Using an MCU: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Real time communications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Connectivity (GPIOs)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45720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5"/>
          <a:srcRect t="8676" r="-1" b="-1"/>
          <a:stretch/>
        </p:blipFill>
        <p:spPr>
          <a:xfrm>
            <a:off x="7118210" y="492044"/>
            <a:ext cx="1871710" cy="1552398"/>
          </a:xfrm>
          <a:prstGeom prst="rect">
            <a:avLst/>
          </a:prstGeom>
          <a:noFill/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6"/>
          <a:srcRect t="12388" r="-1" b="14429"/>
          <a:stretch/>
        </p:blipFill>
        <p:spPr>
          <a:xfrm>
            <a:off x="2916206" y="906791"/>
            <a:ext cx="1897748" cy="130727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90F7A1-C805-8044-C214-FCF4FDDA8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BEF05E39-269B-DF08-3D6D-795704E42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FCE9E-61EF-D7B2-E6E2-43CF4D10F337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442D10-D7CC-AA6B-A3E6-BD029DFF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15" y="2075681"/>
            <a:ext cx="3055360" cy="2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7420E9D-5B3F-2BF8-CCB3-D8DD1D87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6" y="2128977"/>
            <a:ext cx="2911997" cy="25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1;p22">
            <a:extLst>
              <a:ext uri="{FF2B5EF4-FFF2-40B4-BE49-F238E27FC236}">
                <a16:creationId xmlns:a16="http://schemas.microsoft.com/office/drawing/2014/main" id="{8419EFF7-D1AD-BB86-4DC2-76C1F4F19CAC}"/>
              </a:ext>
            </a:extLst>
          </p:cNvPr>
          <p:cNvSpPr txBox="1">
            <a:spLocks/>
          </p:cNvSpPr>
          <p:nvPr/>
        </p:nvSpPr>
        <p:spPr>
          <a:xfrm>
            <a:off x="4985287" y="337565"/>
            <a:ext cx="3448037" cy="3435880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marL="457200" lvl="0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Wingdings 2" panose="05020102010507070707" pitchFamily="18" charset="2"/>
              <a:buChar char="●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■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●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○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■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●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○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ingdings 2" panose="05020102010507070707" pitchFamily="18" charset="2"/>
              <a:buChar char="■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l" rtl="0" fontAlgn="base">
              <a:lnSpc>
                <a:spcPct val="150000"/>
              </a:lnSpc>
              <a:buNone/>
            </a:pPr>
            <a:r>
              <a:rPr lang="en-US" b="0" i="0" u="none" strike="noStrike" dirty="0">
                <a:solidFill>
                  <a:srgbClr val="3D3D3D"/>
                </a:solidFill>
                <a:effectLst/>
              </a:rPr>
              <a:t>Using an MPU: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D3D3D"/>
                </a:solidFill>
                <a:effectLst/>
              </a:rPr>
              <a:t>Full operating system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D3D3D"/>
                </a:solidFill>
                <a:effectLst/>
              </a:rPr>
              <a:t>Network connectivity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1FE59-CC15-E0D0-4FE2-3A521B01EFBB}"/>
              </a:ext>
            </a:extLst>
          </p:cNvPr>
          <p:cNvSpPr txBox="1"/>
          <p:nvPr/>
        </p:nvSpPr>
        <p:spPr>
          <a:xfrm>
            <a:off x="803843" y="4743224"/>
            <a:ext cx="7107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600" b="1" dirty="0"/>
              <a:t>They are complementary in their application for </a:t>
            </a:r>
            <a:r>
              <a:rPr lang="en-US" sz="1600" b="1" dirty="0" err="1"/>
              <a:t>FoodieRover</a:t>
            </a: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1"/>
    </mc:Choice>
    <mc:Fallback xmlns="">
      <p:transition spd="slow" advTm="66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1BB1D3B0-1E2E-48E2-ACCC-EE147A9A0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BB8B191-5BC6-486A-8E6E-13B1C9EEE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6E3DE27-4115-4B5D-A9DB-3C7CDC82B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C4E03DE-1C4E-4337-B54B-247C1E94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B1CC0937-4B54-4AB8-9605-7DEED999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480"/>
            <a:ext cx="9144000" cy="4732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E3EDEA1-97CC-41C2-BE54-EA64ACE7F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60805"/>
            <a:ext cx="5630846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3301387" y="526617"/>
            <a:ext cx="540671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600">
                <a:solidFill>
                  <a:srgbClr val="FFFFFF"/>
                </a:solidFill>
              </a:rPr>
              <a:t>GPIO Expander &amp; Level Shifter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926A5DB-A90A-4941-81F5-DF0E44A29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793" y="480826"/>
            <a:ext cx="2771264" cy="212027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5"/>
          <a:srcRect t="13521" b="12508"/>
          <a:stretch/>
        </p:blipFill>
        <p:spPr>
          <a:xfrm>
            <a:off x="628327" y="2918177"/>
            <a:ext cx="2190634" cy="1620434"/>
          </a:xfrm>
          <a:prstGeom prst="rect">
            <a:avLst/>
          </a:prstGeom>
          <a:noFill/>
        </p:spPr>
      </p:pic>
      <p:pic>
        <p:nvPicPr>
          <p:cNvPr id="120" name="Google Shape;120;p23"/>
          <p:cNvPicPr preferRelativeResize="0"/>
          <p:nvPr/>
        </p:nvPicPr>
        <p:blipFill rotWithShape="1">
          <a:blip r:embed="rId6"/>
          <a:srcRect l="22003" t="27229" r="21006" b="25098"/>
          <a:stretch/>
        </p:blipFill>
        <p:spPr>
          <a:xfrm>
            <a:off x="743495" y="721069"/>
            <a:ext cx="1960299" cy="1639791"/>
          </a:xfrm>
          <a:prstGeom prst="rect">
            <a:avLst/>
          </a:prstGeom>
          <a:noFill/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AB1B71B9-532D-4BBD-BEBA-D028ACC0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50" y="2668255"/>
            <a:ext cx="2771264" cy="212027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3301386" y="1635372"/>
            <a:ext cx="5214287" cy="303426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/>
              <a:t>To accommodate the extensive connectivity requirements for sensors and peripherals on the Arduino Uno, we employ an MCP23017 GPIO expander.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16 additional I/O ports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I2C interface</a:t>
            </a:r>
          </a:p>
          <a:p>
            <a:pPr marL="45720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sz="1200"/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/>
              <a:t>To ensure safe and reliable communication between the 3.3V Raspberry Pi board and the 5V Arduino Uno, we employ the BOB-12009 level shifter.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Voltage compatibility with bi-directional communication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/>
              <a:t>High speed data transmission</a:t>
            </a:r>
          </a:p>
          <a:p>
            <a:pPr marL="45720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sz="1200"/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 b="1"/>
              <a:t>Both offer cost-effective solutions with ease of integration to the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A8181-E9FE-C10A-5F5E-6657F5EFF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38B4CE-82EA-2AC4-57F1-F7D0E45A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D3705-AE79-9034-33E7-64DA5B25385D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1"/>
    </mc:Choice>
    <mc:Fallback xmlns="">
      <p:transition spd="slow" advTm="5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Motor Drivers</a:t>
            </a:r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3701501" cy="344640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dirty="0"/>
              <a:t>The </a:t>
            </a:r>
            <a:r>
              <a:rPr lang="en-US" dirty="0" err="1"/>
              <a:t>FoodieRover</a:t>
            </a:r>
            <a:r>
              <a:rPr lang="en-US" dirty="0"/>
              <a:t> chassis comes with four 12V DC motors. There is the need to control the direction and speed for each of the motors by a controller for effective maneuvering.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dirty="0"/>
              <a:t>We are using two L298N Dual H-Bridge Motor Drivers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Dual bidirectional control of two motors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Up to 2A output per motor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Power LED indicators for operational monitoring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Compatible with microcontrollers and manual control setups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7"/>
          <a:srcRect l="14317" r="3915" b="-2"/>
          <a:stretch/>
        </p:blipFill>
        <p:spPr>
          <a:xfrm>
            <a:off x="5006606" y="310543"/>
            <a:ext cx="1759953" cy="1789223"/>
          </a:xfrm>
          <a:prstGeom prst="rect">
            <a:avLst/>
          </a:prstGeom>
          <a:noFill/>
        </p:spPr>
      </p:pic>
      <p:pic>
        <p:nvPicPr>
          <p:cNvPr id="3" name="Picture 2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1C6B819-83DA-02F2-4939-058AE1750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0975" y="4130023"/>
            <a:ext cx="1253590" cy="973719"/>
          </a:xfrm>
          <a:prstGeom prst="rect">
            <a:avLst/>
          </a:prstGeom>
        </p:spPr>
      </p:pic>
      <p:pic>
        <p:nvPicPr>
          <p:cNvPr id="4" name="Audio Recording Feb 21, 2024 at 11:41:52 PM">
            <a:hlinkClick r:id="" action="ppaction://media"/>
            <a:extLst>
              <a:ext uri="{FF2B5EF4-FFF2-40B4-BE49-F238E27FC236}">
                <a16:creationId xmlns:a16="http://schemas.microsoft.com/office/drawing/2014/main" id="{53FC4843-DA92-574E-71EE-78F66905C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0737" y="3990468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5856F2-4306-EC5E-4084-329CF67A5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5CD976-E05D-2A8A-0B7A-0F957427FA41}"/>
              </a:ext>
            </a:extLst>
          </p:cNvPr>
          <p:cNvSpPr txBox="1"/>
          <p:nvPr/>
        </p:nvSpPr>
        <p:spPr>
          <a:xfrm>
            <a:off x="6027020" y="4803268"/>
            <a:ext cx="1838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/>
              <a:t>Chidoziri</a:t>
            </a:r>
            <a:r>
              <a:rPr lang="en-US" sz="1400" dirty="0"/>
              <a:t> </a:t>
            </a:r>
            <a:r>
              <a:rPr lang="en-US" sz="1400" dirty="0" err="1"/>
              <a:t>Maghiro</a:t>
            </a:r>
            <a:r>
              <a:rPr lang="en-US" sz="1400" dirty="0"/>
              <a:t> - EE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C57A6E-085E-E266-CDBC-B49FBEE48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17" y="2037806"/>
            <a:ext cx="3801271" cy="24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90"/>
    </mc:Choice>
    <mc:Fallback xmlns="">
      <p:transition spd="slow" advTm="4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4"/>
        <p14:stopEvt time="46947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Ultrasonic Ranging Module</a:t>
            </a:r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435894" y="1635371"/>
            <a:ext cx="4333439" cy="34756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dirty="0"/>
              <a:t>To provide </a:t>
            </a:r>
            <a:r>
              <a:rPr lang="en-US" dirty="0" err="1"/>
              <a:t>FoodieRover</a:t>
            </a:r>
            <a:r>
              <a:rPr lang="en-US" dirty="0"/>
              <a:t> with the ability to sense object within two meters of distance and provide comprehensive spatial detection. We are implementing the Ultrasonic Ranging Module HC - SR04.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Ultrasonic: widely used for automotive applications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Accurate readings from 2cm to 400cm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Cone shape measuring angle of approx. 15 degrees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Digital I/O communication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Cost-effective and easy of integration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b="1" dirty="0"/>
              <a:t>Implementing 8 sensors for each face and corner of the bot.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5"/>
          <a:srcRect l="8076" t="22038" r="10156" b="23198"/>
          <a:stretch/>
        </p:blipFill>
        <p:spPr>
          <a:xfrm>
            <a:off x="5309383" y="3421891"/>
            <a:ext cx="2110972" cy="1426868"/>
          </a:xfrm>
          <a:prstGeom prst="rect">
            <a:avLst/>
          </a:prstGeom>
          <a:noFill/>
        </p:spPr>
      </p:pic>
      <p:pic>
        <p:nvPicPr>
          <p:cNvPr id="4" name="Picture 3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40173BA-DB19-A372-D66F-ACA23BC27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5" name="Audio Recording Feb 21, 2024 at 11:46:59 PM">
            <a:hlinkClick r:id="" action="ppaction://media"/>
            <a:extLst>
              <a:ext uri="{FF2B5EF4-FFF2-40B4-BE49-F238E27FC236}">
                <a16:creationId xmlns:a16="http://schemas.microsoft.com/office/drawing/2014/main" id="{E6A9E1C4-AF71-000A-D8CE-0B2E8C31B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6300" y="3458595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42569-B3DE-8BBF-5100-ACBA78314E26}"/>
              </a:ext>
            </a:extLst>
          </p:cNvPr>
          <p:cNvSpPr txBox="1"/>
          <p:nvPr/>
        </p:nvSpPr>
        <p:spPr>
          <a:xfrm>
            <a:off x="6027020" y="4803268"/>
            <a:ext cx="1838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/>
              <a:t>Chidoziri</a:t>
            </a:r>
            <a:r>
              <a:rPr lang="en-US" sz="1400" dirty="0"/>
              <a:t> </a:t>
            </a:r>
            <a:r>
              <a:rPr lang="en-US" sz="1400" dirty="0" err="1"/>
              <a:t>Maghiro</a:t>
            </a:r>
            <a:r>
              <a:rPr lang="en-US" sz="1400" dirty="0"/>
              <a:t> - EE</a:t>
            </a:r>
          </a:p>
        </p:txBody>
      </p:sp>
      <p:pic>
        <p:nvPicPr>
          <p:cNvPr id="4098" name="Picture 2" descr="A table with text and numbers&#10;&#10;Description automatically generated">
            <a:extLst>
              <a:ext uri="{FF2B5EF4-FFF2-40B4-BE49-F238E27FC236}">
                <a16:creationId xmlns:a16="http://schemas.microsoft.com/office/drawing/2014/main" id="{413245AE-B521-03E4-CF76-A30AF5AD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90" y="1596805"/>
            <a:ext cx="4333439" cy="18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435894" y="733725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GPS Module</a:t>
            </a:r>
          </a:p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5595716" cy="304619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 lnSpcReduction="20000"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700" dirty="0" err="1">
                <a:highlight>
                  <a:srgbClr val="FFFFFF"/>
                </a:highlight>
                <a:sym typeface="Montserrat"/>
              </a:rPr>
              <a:t>SparkFun</a:t>
            </a:r>
            <a:r>
              <a:rPr lang="en-US" sz="1700" dirty="0">
                <a:highlight>
                  <a:srgbClr val="FFFFFF"/>
                </a:highlight>
                <a:sym typeface="Montserrat"/>
              </a:rPr>
              <a:t> GPS-RTK Board - NEO-M8P-2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Enables the application of real time kinematics – necessary for specific geolocation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Accuracy: 0.025 m (w/ RTK)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Moving baseline RTK - 4 Hz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Price: $179.95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Requires RTCM correction stream:</a:t>
            </a:r>
          </a:p>
          <a:p>
            <a:pPr marL="914400" lvl="1" indent="-3175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Florida DOT</a:t>
            </a:r>
          </a:p>
          <a:p>
            <a:pPr marL="914400" lvl="1" indent="-3175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700" dirty="0"/>
              <a:t>Polaris</a:t>
            </a:r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5"/>
          <a:srcRect l="10338" r="7900" b="6"/>
          <a:stretch/>
        </p:blipFill>
        <p:spPr>
          <a:xfrm>
            <a:off x="6881830" y="1460569"/>
            <a:ext cx="2174922" cy="2535374"/>
          </a:xfrm>
          <a:prstGeom prst="rect">
            <a:avLst/>
          </a:prstGeom>
          <a:noFill/>
        </p:spPr>
      </p:pic>
      <p:pic>
        <p:nvPicPr>
          <p:cNvPr id="3" name="Picture 2" descr="A person in a tuxedo smiling&#10;&#10;Description automatically generated">
            <a:extLst>
              <a:ext uri="{FF2B5EF4-FFF2-40B4-BE49-F238E27FC236}">
                <a16:creationId xmlns:a16="http://schemas.microsoft.com/office/drawing/2014/main" id="{E28668FD-8FD9-2571-E188-9962C2C40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750" y="4083359"/>
            <a:ext cx="769911" cy="1062682"/>
          </a:xfrm>
          <a:prstGeom prst="rect">
            <a:avLst/>
          </a:prstGeom>
        </p:spPr>
      </p:pic>
      <p:pic>
        <p:nvPicPr>
          <p:cNvPr id="2" name="GPS">
            <a:hlinkClick r:id="" action="ppaction://media"/>
            <a:extLst>
              <a:ext uri="{FF2B5EF4-FFF2-40B4-BE49-F238E27FC236}">
                <a16:creationId xmlns:a16="http://schemas.microsoft.com/office/drawing/2014/main" id="{0CEB9988-38CD-7703-40D8-A6E21DAB3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1237" y="4325571"/>
            <a:ext cx="730250" cy="730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660D95-498C-0E78-FC46-7B06443A3254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Mauricio Ferrari - CE</a:t>
            </a:r>
          </a:p>
        </p:txBody>
      </p:sp>
      <p:pic>
        <p:nvPicPr>
          <p:cNvPr id="6" name="Picture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3F69D5E8-A418-3430-949A-7BD60044A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447" y="2437298"/>
            <a:ext cx="2762252" cy="242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C912-C9B7-8994-564F-D3B01D5F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Team Members</a:t>
            </a:r>
          </a:p>
        </p:txBody>
      </p:sp>
      <p:pic>
        <p:nvPicPr>
          <p:cNvPr id="4" name="Picture 3" descr="A person in a tuxedo smiling&#10;&#10;Description automatically generated">
            <a:extLst>
              <a:ext uri="{FF2B5EF4-FFF2-40B4-BE49-F238E27FC236}">
                <a16:creationId xmlns:a16="http://schemas.microsoft.com/office/drawing/2014/main" id="{7FCBD8CD-20AB-E18D-87C6-12DA58273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79" y="1774190"/>
            <a:ext cx="1163782" cy="160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B1E68-6166-69DF-E6F5-D6539D385CAD}"/>
              </a:ext>
            </a:extLst>
          </p:cNvPr>
          <p:cNvSpPr txBox="1"/>
          <p:nvPr/>
        </p:nvSpPr>
        <p:spPr>
          <a:xfrm>
            <a:off x="838803" y="3696949"/>
            <a:ext cx="1669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Mauricio Ferrari</a:t>
            </a:r>
            <a:br>
              <a:rPr lang="en-US" sz="1400" dirty="0"/>
            </a:br>
            <a:r>
              <a:rPr lang="en-US" sz="1400" dirty="0"/>
              <a:t>Computer Engineer</a:t>
            </a:r>
          </a:p>
        </p:txBody>
      </p:sp>
      <p:pic>
        <p:nvPicPr>
          <p:cNvPr id="8" name="Picture 7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9FB95A0-49B6-1970-4600-FA151549D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648" y="1752465"/>
            <a:ext cx="1162482" cy="1611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43B738-47C6-4F4E-9D13-838321F0E1E7}"/>
              </a:ext>
            </a:extLst>
          </p:cNvPr>
          <p:cNvSpPr txBox="1"/>
          <p:nvPr/>
        </p:nvSpPr>
        <p:spPr>
          <a:xfrm>
            <a:off x="2851476" y="3696949"/>
            <a:ext cx="1578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/>
              <a:t>Chidoziri</a:t>
            </a:r>
            <a:r>
              <a:rPr lang="en-US" sz="1400" dirty="0"/>
              <a:t> </a:t>
            </a:r>
            <a:r>
              <a:rPr lang="en-US" sz="1400" dirty="0" err="1"/>
              <a:t>Maghiro</a:t>
            </a:r>
            <a:br>
              <a:rPr lang="en-US" sz="1400" dirty="0"/>
            </a:br>
            <a:r>
              <a:rPr lang="en-US" sz="1400" dirty="0"/>
              <a:t>Electrical Engineer</a:t>
            </a:r>
          </a:p>
        </p:txBody>
      </p:sp>
      <p:pic>
        <p:nvPicPr>
          <p:cNvPr id="12" name="Picture 11" descr="A person in a red shirt&#10;&#10;Description automatically generated">
            <a:extLst>
              <a:ext uri="{FF2B5EF4-FFF2-40B4-BE49-F238E27FC236}">
                <a16:creationId xmlns:a16="http://schemas.microsoft.com/office/drawing/2014/main" id="{B3910195-045A-E350-0077-6C65B674C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3402" y="1749701"/>
            <a:ext cx="1159568" cy="1623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7342B2-13AC-0F0C-3F2D-823DDEBA8D23}"/>
              </a:ext>
            </a:extLst>
          </p:cNvPr>
          <p:cNvSpPr txBox="1"/>
          <p:nvPr/>
        </p:nvSpPr>
        <p:spPr>
          <a:xfrm>
            <a:off x="4773042" y="3696949"/>
            <a:ext cx="1669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</a:t>
            </a:r>
            <a:br>
              <a:rPr lang="en-US" sz="1400" dirty="0"/>
            </a:br>
            <a:r>
              <a:rPr lang="en-US" sz="1400" dirty="0"/>
              <a:t>Electrical Engineer</a:t>
            </a:r>
          </a:p>
        </p:txBody>
      </p:sp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FE54C1C7-C808-E77A-750F-621261279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6287" y="1769993"/>
            <a:ext cx="1163994" cy="1611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01BE5D-C1E9-E93D-0DCF-08789FC1C698}"/>
              </a:ext>
            </a:extLst>
          </p:cNvPr>
          <p:cNvSpPr txBox="1"/>
          <p:nvPr/>
        </p:nvSpPr>
        <p:spPr>
          <a:xfrm>
            <a:off x="6785716" y="3696949"/>
            <a:ext cx="1669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Alexis </a:t>
            </a:r>
            <a:r>
              <a:rPr lang="en-US" sz="1400" err="1"/>
              <a:t>Gyselinck</a:t>
            </a:r>
            <a:br>
              <a:rPr lang="en-US" sz="1400"/>
            </a:br>
            <a:r>
              <a:rPr lang="en-US" sz="1400"/>
              <a:t>Electrical Engineer</a:t>
            </a:r>
            <a:endParaRPr lang="en-US"/>
          </a:p>
        </p:txBody>
      </p:sp>
      <p:pic>
        <p:nvPicPr>
          <p:cNvPr id="3" name="Team Members">
            <a:hlinkClick r:id="" action="ppaction://media"/>
            <a:extLst>
              <a:ext uri="{FF2B5EF4-FFF2-40B4-BE49-F238E27FC236}">
                <a16:creationId xmlns:a16="http://schemas.microsoft.com/office/drawing/2014/main" id="{38CF49F7-3047-E8EF-3CE8-0B8E2327B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4440" y="4409799"/>
            <a:ext cx="730250" cy="73025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5FA16B9-6A9E-6D1B-6491-74E4943B4E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14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1"/>
    </mc:Choice>
    <mc:Fallback xmlns="">
      <p:transition spd="slow" advTm="1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4" objId="3"/>
        <p14:triggerEvt type="onClick" time="645" objId="3"/>
        <p14:stopEvt time="14741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4207476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571590" y="720542"/>
            <a:ext cx="3947691" cy="728734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Autofit/>
          </a:bodyPr>
          <a:lstStyle/>
          <a:p>
            <a:pPr defTabSz="457200"/>
            <a:r>
              <a:rPr lang="en-US" sz="2800" dirty="0">
                <a:solidFill>
                  <a:srgbClr val="FFFFFF"/>
                </a:solidFill>
              </a:rPr>
              <a:t>Rasp Pi Camera Module 0V5647</a:t>
            </a:r>
            <a:endParaRPr lang="en-US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4204358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8" y="342900"/>
            <a:ext cx="4200005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587540" y="1690576"/>
            <a:ext cx="3710416" cy="27377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>
                <a:solidFill>
                  <a:srgbClr val="FFFFFF"/>
                </a:solidFill>
              </a:rPr>
              <a:t>This camera module is popular in Raspberry Pi projects and implements well with TensorFlow Lite applications.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Char char=""/>
            </a:pPr>
            <a:r>
              <a:rPr lang="en-US">
                <a:solidFill>
                  <a:srgbClr val="FFFFFF"/>
                </a:solidFill>
              </a:rPr>
              <a:t>5 MP</a:t>
            </a:r>
            <a:endParaRPr lang="en-US"/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1080p @ 30 fps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720p @ 60 fps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Field of View: 2.0 x 1.33m at 2 m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15-pin MIPI camera serial interface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EE41F-E663-9847-2FE5-5B4BE6B2A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7" b="254"/>
          <a:stretch/>
        </p:blipFill>
        <p:spPr>
          <a:xfrm>
            <a:off x="4998919" y="2586081"/>
            <a:ext cx="2065381" cy="1992302"/>
          </a:xfrm>
          <a:prstGeom prst="rect">
            <a:avLst/>
          </a:prstGeom>
        </p:spPr>
      </p:pic>
      <p:pic>
        <p:nvPicPr>
          <p:cNvPr id="7" name="Picture 6" descr="A person in a tuxedo smiling&#10;&#10;Description automatically generated">
            <a:extLst>
              <a:ext uri="{FF2B5EF4-FFF2-40B4-BE49-F238E27FC236}">
                <a16:creationId xmlns:a16="http://schemas.microsoft.com/office/drawing/2014/main" id="{2A3C19D4-7985-6C6D-3511-C25FF43BC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750" y="4083359"/>
            <a:ext cx="769911" cy="1062682"/>
          </a:xfrm>
          <a:prstGeom prst="rect">
            <a:avLst/>
          </a:prstGeom>
        </p:spPr>
      </p:pic>
      <p:pic>
        <p:nvPicPr>
          <p:cNvPr id="8" name="Camera">
            <a:hlinkClick r:id="" action="ppaction://media"/>
            <a:extLst>
              <a:ext uri="{FF2B5EF4-FFF2-40B4-BE49-F238E27FC236}">
                <a16:creationId xmlns:a16="http://schemas.microsoft.com/office/drawing/2014/main" id="{1A5A5C34-74CE-3CA2-5E48-E9FC6B274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6484" y="4302125"/>
            <a:ext cx="730250" cy="730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8450D-F7AE-B90B-D8B7-6781F399AF70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Mauricio Ferrari - CE</a:t>
            </a:r>
          </a:p>
        </p:txBody>
      </p:sp>
      <p:pic>
        <p:nvPicPr>
          <p:cNvPr id="9" name="Picture 8" descr="A table with text and numbers&#10;&#10;Description automatically generated">
            <a:extLst>
              <a:ext uri="{FF2B5EF4-FFF2-40B4-BE49-F238E27FC236}">
                <a16:creationId xmlns:a16="http://schemas.microsoft.com/office/drawing/2014/main" id="{C5958E0D-A8F5-B7DA-3FE2-DA02FE555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3239" y="859073"/>
            <a:ext cx="4356779" cy="15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3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4207476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571590" y="720542"/>
            <a:ext cx="3947691" cy="72873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Magnetometer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4204358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8238" y="342900"/>
            <a:ext cx="4200005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587540" y="1690576"/>
            <a:ext cx="3710416" cy="27377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>
                <a:solidFill>
                  <a:srgbClr val="FFFFFF"/>
                </a:solidFill>
              </a:rPr>
              <a:t>To give </a:t>
            </a:r>
            <a:r>
              <a:rPr lang="en-US" err="1">
                <a:solidFill>
                  <a:srgbClr val="FFFFFF"/>
                </a:solidFill>
              </a:rPr>
              <a:t>FoodieRover</a:t>
            </a:r>
            <a:r>
              <a:rPr lang="en-US">
                <a:solidFill>
                  <a:srgbClr val="FFFFFF"/>
                </a:solidFill>
              </a:rPr>
              <a:t> a sense of direction for navigation we are incorporating the Compass Module 3-Axis HMC5883L to leverage the Earth’s magnetic field.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3-Axis </a:t>
            </a:r>
            <a:r>
              <a:rPr lang="en-US" err="1">
                <a:solidFill>
                  <a:srgbClr val="FFFFFF"/>
                </a:solidFill>
              </a:rPr>
              <a:t>magnetoresistive</a:t>
            </a:r>
            <a:r>
              <a:rPr lang="en-US">
                <a:solidFill>
                  <a:srgbClr val="FFFFFF"/>
                </a:solidFill>
              </a:rPr>
              <a:t> sensor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1 to 2 degree compass heading accuracy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I2C communication interface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rgbClr val="FFFFFF"/>
                </a:solidFill>
              </a:rPr>
              <a:t>Low power consumption and compact</a:t>
            </a:r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5"/>
          <a:srcRect l="13251" t="16829" r="14966" b="15226"/>
          <a:stretch/>
        </p:blipFill>
        <p:spPr>
          <a:xfrm>
            <a:off x="5065531" y="3013731"/>
            <a:ext cx="1922978" cy="1758590"/>
          </a:xfrm>
          <a:prstGeom prst="rect">
            <a:avLst/>
          </a:prstGeom>
          <a:noFill/>
        </p:spPr>
      </p:pic>
      <p:pic>
        <p:nvPicPr>
          <p:cNvPr id="2" name="Audio Recording Feb 21, 2024 at 11:50:59 PM">
            <a:hlinkClick r:id="" action="ppaction://media"/>
            <a:extLst>
              <a:ext uri="{FF2B5EF4-FFF2-40B4-BE49-F238E27FC236}">
                <a16:creationId xmlns:a16="http://schemas.microsoft.com/office/drawing/2014/main" id="{307AE075-14C3-E047-79B0-B90EB89C9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131" y="3325859"/>
            <a:ext cx="812800" cy="812800"/>
          </a:xfrm>
          <a:prstGeom prst="rect">
            <a:avLst/>
          </a:prstGeom>
        </p:spPr>
      </p:pic>
      <p:pic>
        <p:nvPicPr>
          <p:cNvPr id="3" name="Picture 2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C87A82DE-8DF5-6B33-E81F-8F8361B59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410" y="4171113"/>
            <a:ext cx="1253590" cy="973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3B96B-C317-204A-754A-6689A1C097E2}"/>
              </a:ext>
            </a:extLst>
          </p:cNvPr>
          <p:cNvSpPr txBox="1"/>
          <p:nvPr/>
        </p:nvSpPr>
        <p:spPr>
          <a:xfrm>
            <a:off x="6027020" y="4803268"/>
            <a:ext cx="1838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Chidoziri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Maghiro</a:t>
            </a:r>
            <a:r>
              <a:rPr lang="en-US" sz="1400" dirty="0">
                <a:solidFill>
                  <a:schemeClr val="bg1"/>
                </a:solidFill>
              </a:rPr>
              <a:t> - EE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EF8FD47-6CBE-674A-B6B7-D47A6F7A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25" y="545393"/>
            <a:ext cx="3850281" cy="24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A21E7785-3D2D-4FF8-9C82-42CE9DBD7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480"/>
            <a:ext cx="9143999" cy="4732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911E146-5AE8-4892-B0B5-42052873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2395569"/>
            <a:ext cx="2778993" cy="2405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444939" y="2568970"/>
            <a:ext cx="2548443" cy="210035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FFF"/>
                </a:solidFill>
              </a:rPr>
              <a:t>Magnetic lock, Keypad &amp; Relay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78A552A-290C-474C-9CC8-401379CD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7D8432A-7050-43CE-AC0E-48F00C7D5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5B5BA19-E267-49E0-A8F7-3435C9118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19504FF-266B-4F6E-BAA1-DF9730E9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90666"/>
            <a:ext cx="2777159" cy="18283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11531" y="493184"/>
            <a:ext cx="1520503" cy="1625607"/>
          </a:xfrm>
          <a:prstGeom prst="rect">
            <a:avLst/>
          </a:prstGeom>
          <a:noFill/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6464F78D-891F-49EC-ADDE-5E581A66A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0234" y="490666"/>
            <a:ext cx="2777158" cy="18283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637543" y="652620"/>
            <a:ext cx="1625607" cy="1625607"/>
          </a:xfrm>
          <a:prstGeom prst="rect">
            <a:avLst/>
          </a:prstGeom>
          <a:noFill/>
        </p:spPr>
      </p:pic>
      <p:pic>
        <p:nvPicPr>
          <p:cNvPr id="156" name="Google Shape;156;p2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64796" y="660272"/>
            <a:ext cx="2550331" cy="1478327"/>
          </a:xfrm>
          <a:prstGeom prst="rect">
            <a:avLst/>
          </a:prstGeom>
          <a:noFill/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E125488F-35F4-46B0-BDF0-AFAA3610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179" y="490666"/>
            <a:ext cx="2777158" cy="182838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3180234" y="2440180"/>
            <a:ext cx="5631984" cy="184736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dirty="0" err="1"/>
              <a:t>FoodierRover’s</a:t>
            </a:r>
            <a:r>
              <a:rPr lang="en-US" dirty="0"/>
              <a:t> lock mechanism to keep the food stored safely consists of the following components: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 err="1"/>
              <a:t>AGPtek</a:t>
            </a:r>
            <a:r>
              <a:rPr lang="en-US" dirty="0"/>
              <a:t>® 60kg 130LBs Holding Force Electric Magnetic Lock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Relay: SRD-05VDC-SL-C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4x4 </a:t>
            </a:r>
            <a:r>
              <a:rPr lang="en-US" dirty="0" err="1"/>
              <a:t>KeyPad</a:t>
            </a:r>
            <a:endParaRPr lang="en-US" dirty="0"/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12EA1-7D5A-59A4-9065-F71BE1913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02393E6-E690-6704-3D47-0B8305E2B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64F9C-1F92-D39D-3E6D-C4E59BF9E7C8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  <p:pic>
        <p:nvPicPr>
          <p:cNvPr id="6146" name="Picture 2" descr="A close-up of a price list&#10;&#10;Description automatically generated">
            <a:extLst>
              <a:ext uri="{FF2B5EF4-FFF2-40B4-BE49-F238E27FC236}">
                <a16:creationId xmlns:a16="http://schemas.microsoft.com/office/drawing/2014/main" id="{4BE0922D-493B-2AB0-8BEA-DE544AAC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71" y="3968509"/>
            <a:ext cx="3877056" cy="10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5"/>
    </mc:Choice>
    <mc:Fallback xmlns="">
      <p:transition spd="slow" advTm="4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90D8D371-08D7-4872-B601-46D3D0C7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B6172F1-16E5-41C0-A1C5-E27BA6D1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E77FE2D-6DE2-45E3-B032-A13CCCEDD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EA4DCBB-F4B2-42E2-8D01-359CB3BF4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1" name="Rectangle 180">
            <a:extLst>
              <a:ext uri="{FF2B5EF4-FFF2-40B4-BE49-F238E27FC236}">
                <a16:creationId xmlns:a16="http://schemas.microsoft.com/office/drawing/2014/main" id="{4A422102-5F13-4ECE-930A-10CAC5335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EB1BE156-696B-4CC6-8AB2-51E87AE1C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5450" y="485023"/>
            <a:ext cx="2065122" cy="18391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4ED1862-3CA7-401B-92C2-1FFCF54E1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7057" y="485023"/>
            <a:ext cx="2065122" cy="18391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AE4B4BA-AD4F-4D3E-88C2-D4B8F9A75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2395569"/>
            <a:ext cx="2778993" cy="24050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403986" y="2528198"/>
            <a:ext cx="2143853" cy="140562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</a:rPr>
              <a:t>Battery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B6EF335-560A-441F-91D4-744627320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899"/>
            <a:ext cx="4206362" cy="7124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F6A8E51-358B-4829-A23D-1250D82E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5450" y="340232"/>
            <a:ext cx="419365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93BD0B0-F5CD-46C9-835B-796D9A8AC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81993"/>
            <a:ext cx="2065122" cy="183915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5"/>
          <a:srcRect t="13708" b="17577"/>
          <a:stretch/>
        </p:blipFill>
        <p:spPr>
          <a:xfrm>
            <a:off x="6868114" y="724269"/>
            <a:ext cx="1822316" cy="1252204"/>
          </a:xfrm>
          <a:prstGeom prst="rect">
            <a:avLst/>
          </a:prstGeom>
          <a:noFill/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1F70F566-BA19-4012-9A8B-DFFDB862C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1280" y="487361"/>
            <a:ext cx="2065122" cy="1839151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Google Shape;166;p29"/>
          <p:cNvPicPr preferRelativeResize="0"/>
          <p:nvPr/>
        </p:nvPicPr>
        <p:blipFill rotWithShape="1">
          <a:blip r:embed="rId6"/>
          <a:srcRect t="10098" b="20879"/>
          <a:stretch/>
        </p:blipFill>
        <p:spPr>
          <a:xfrm>
            <a:off x="4745055" y="722717"/>
            <a:ext cx="1818681" cy="1255308"/>
          </a:xfrm>
          <a:prstGeom prst="rect">
            <a:avLst/>
          </a:prstGeom>
          <a:noFill/>
        </p:spPr>
      </p:pic>
      <p:pic>
        <p:nvPicPr>
          <p:cNvPr id="165" name="Google Shape;165;p2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78892" y="613377"/>
            <a:ext cx="1574841" cy="1574841"/>
          </a:xfrm>
          <a:prstGeom prst="rect">
            <a:avLst/>
          </a:prstGeom>
          <a:noFill/>
        </p:spPr>
      </p:pic>
      <p:pic>
        <p:nvPicPr>
          <p:cNvPr id="167" name="Google Shape;167;p29"/>
          <p:cNvPicPr preferRelativeResize="0"/>
          <p:nvPr/>
        </p:nvPicPr>
        <p:blipFill rotWithShape="1">
          <a:blip r:embed="rId8"/>
          <a:srcRect t="24168" b="24044"/>
          <a:stretch/>
        </p:blipFill>
        <p:spPr>
          <a:xfrm>
            <a:off x="2547839" y="929333"/>
            <a:ext cx="1820743" cy="94292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8F9C69-5123-3F74-91B6-EB4CB9E59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7E09E51-DB4E-F418-990B-8EF07515E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D3383-D2AE-14DE-C5D8-10BFD47ECD3E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  <p:pic>
        <p:nvPicPr>
          <p:cNvPr id="7170" name="Picture 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0A974A1A-702B-7F32-66E3-58BD8A49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24" y="2047002"/>
            <a:ext cx="3531072" cy="21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B00E4-83C5-929D-38D4-243BFC859C16}"/>
              </a:ext>
            </a:extLst>
          </p:cNvPr>
          <p:cNvSpPr/>
          <p:nvPr/>
        </p:nvSpPr>
        <p:spPr>
          <a:xfrm>
            <a:off x="2153733" y="2363998"/>
            <a:ext cx="2040204" cy="2578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2380874" y="2397041"/>
            <a:ext cx="3119797" cy="24050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 dirty="0"/>
              <a:t>Ovonic 100C 11.1V 8000mAh 3S LiPo Battery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 dirty="0"/>
              <a:t>High energy density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 dirty="0"/>
              <a:t>Lightweight and compact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 dirty="0"/>
              <a:t>Fast Recharge Times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200" dirty="0"/>
              <a:t>Low Self-Discharge Rate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200" dirty="0"/>
              <a:t>Safety: current fuse (10A), thermal switch (45C), and </a:t>
            </a:r>
            <a:r>
              <a:rPr lang="en-US" sz="1200" dirty="0" err="1"/>
              <a:t>LiPro</a:t>
            </a:r>
            <a:r>
              <a:rPr lang="en-US" sz="1200" dirty="0"/>
              <a:t> Balance charger.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7"/>
    </mc:Choice>
    <mc:Fallback xmlns="">
      <p:transition spd="slow" advTm="4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42" name="Rectangle 241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5"/>
          <a:srcRect r="950"/>
          <a:stretch/>
        </p:blipFill>
        <p:spPr>
          <a:xfrm>
            <a:off x="307850" y="932697"/>
            <a:ext cx="5378337" cy="3278106"/>
          </a:xfrm>
          <a:prstGeom prst="rect">
            <a:avLst/>
          </a:prstGeom>
          <a:noFill/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Aft>
                <a:spcPts val="0"/>
              </a:spcAft>
            </a:pPr>
            <a:r>
              <a:rPr lang="en-US" sz="3100">
                <a:solidFill>
                  <a:srgbClr val="FFFFFF"/>
                </a:solidFill>
              </a:rPr>
              <a:t>Software Design</a:t>
            </a:r>
          </a:p>
        </p:txBody>
      </p:sp>
      <p:pic>
        <p:nvPicPr>
          <p:cNvPr id="2" name="Picture 1" descr="A person in a tuxedo smiling&#10;&#10;Description automatically generated">
            <a:extLst>
              <a:ext uri="{FF2B5EF4-FFF2-40B4-BE49-F238E27FC236}">
                <a16:creationId xmlns:a16="http://schemas.microsoft.com/office/drawing/2014/main" id="{464BD2AD-17CC-385D-5F85-FE0D0FF94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626" y="4057649"/>
            <a:ext cx="797616" cy="1086679"/>
          </a:xfrm>
          <a:prstGeom prst="rect">
            <a:avLst/>
          </a:prstGeom>
        </p:spPr>
      </p:pic>
      <p:pic>
        <p:nvPicPr>
          <p:cNvPr id="3" name="Software Design">
            <a:hlinkClick r:id="" action="ppaction://media"/>
            <a:extLst>
              <a:ext uri="{FF2B5EF4-FFF2-40B4-BE49-F238E27FC236}">
                <a16:creationId xmlns:a16="http://schemas.microsoft.com/office/drawing/2014/main" id="{32370781-15D0-603F-8238-2AB59F4B4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8201" y="4285560"/>
            <a:ext cx="730250" cy="730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62F3A-E2B1-C1D8-E9CC-0D7BE9D85B68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Mauricio Ferrari - 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59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EFF"/>
                </a:solidFill>
              </a:rPr>
              <a:t>Comparison of Software</a:t>
            </a:r>
          </a:p>
        </p:txBody>
      </p:sp>
      <p:pic>
        <p:nvPicPr>
          <p:cNvPr id="16" name="Picture 15" descr="A person in a tuxedo smiling&#10;&#10;Description automatically generated">
            <a:extLst>
              <a:ext uri="{FF2B5EF4-FFF2-40B4-BE49-F238E27FC236}">
                <a16:creationId xmlns:a16="http://schemas.microsoft.com/office/drawing/2014/main" id="{87EF4AB6-E155-F33F-EAE8-0FF8F1631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344" y="4032801"/>
            <a:ext cx="805898" cy="1111527"/>
          </a:xfrm>
          <a:prstGeom prst="rect">
            <a:avLst/>
          </a:prstGeom>
        </p:spPr>
      </p:pic>
      <p:pic>
        <p:nvPicPr>
          <p:cNvPr id="223" name="Software Comparison">
            <a:hlinkClick r:id="" action="ppaction://media"/>
            <a:extLst>
              <a:ext uri="{FF2B5EF4-FFF2-40B4-BE49-F238E27FC236}">
                <a16:creationId xmlns:a16="http://schemas.microsoft.com/office/drawing/2014/main" id="{F727F742-78A3-94B7-67F7-9C2926FF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527" y="4393234"/>
            <a:ext cx="730250" cy="730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327BC-598D-DF1F-CD3D-01954E54AF0B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Mauricio Ferrari - 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1B5733-7D94-8C67-DD38-A2367A957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34484"/>
              </p:ext>
            </p:extLst>
          </p:nvPr>
        </p:nvGraphicFramePr>
        <p:xfrm>
          <a:off x="1181281" y="1697119"/>
          <a:ext cx="6969496" cy="2794000"/>
        </p:xfrm>
        <a:graphic>
          <a:graphicData uri="http://schemas.openxmlformats.org/drawingml/2006/table">
            <a:tbl>
              <a:tblPr firstRow="1" bandRow="1">
                <a:tableStyleId>{62E62020-EF99-4DF2-A1E0-6AC62F87DD2E}</a:tableStyleId>
              </a:tblPr>
              <a:tblGrid>
                <a:gridCol w="1492471">
                  <a:extLst>
                    <a:ext uri="{9D8B030D-6E8A-4147-A177-3AD203B41FA5}">
                      <a16:colId xmlns:a16="http://schemas.microsoft.com/office/drawing/2014/main" val="858165388"/>
                    </a:ext>
                  </a:extLst>
                </a:gridCol>
                <a:gridCol w="1992277">
                  <a:extLst>
                    <a:ext uri="{9D8B030D-6E8A-4147-A177-3AD203B41FA5}">
                      <a16:colId xmlns:a16="http://schemas.microsoft.com/office/drawing/2014/main" val="3096921611"/>
                    </a:ext>
                  </a:extLst>
                </a:gridCol>
                <a:gridCol w="1742374">
                  <a:extLst>
                    <a:ext uri="{9D8B030D-6E8A-4147-A177-3AD203B41FA5}">
                      <a16:colId xmlns:a16="http://schemas.microsoft.com/office/drawing/2014/main" val="1397558372"/>
                    </a:ext>
                  </a:extLst>
                </a:gridCol>
                <a:gridCol w="1742374">
                  <a:extLst>
                    <a:ext uri="{9D8B030D-6E8A-4147-A177-3AD203B41FA5}">
                      <a16:colId xmlns:a16="http://schemas.microsoft.com/office/drawing/2014/main" val="51338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JavaScript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094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Software/Frame-work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Arduino 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React 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072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Memory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 Memory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 Memory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 Memory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42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Slower due to interpretation and dynamic typing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Faster thanks to compilation to native machine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Generally considered between Python and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24908"/>
                  </a:ext>
                </a:extLst>
              </a:tr>
              <a:tr h="4413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OpenCV, TensorFlow libraries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Supports server-side scripting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2214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4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573082" y="619759"/>
            <a:ext cx="237892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</a:rPr>
              <a:t>PCB Design</a:t>
            </a: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340232"/>
            <a:ext cx="8474200" cy="73915"/>
            <a:chOff x="446534" y="453643"/>
            <a:chExt cx="11298933" cy="98554"/>
          </a:xfrm>
        </p:grpSpPr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413787" y="1621628"/>
            <a:ext cx="2445292" cy="270640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Microcontroller: ATMEGA328P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Level Shifter: BOB-12009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GPIO Expander: MCP23017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Relay: SRD-05VDC-SL-C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Voltage Regulators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tps561201 (5V1A)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tpsm863252 (5V3A)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tps55165-q1 (12V1A)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100">
                <a:solidFill>
                  <a:srgbClr val="FFFFFF"/>
                </a:solidFill>
              </a:rPr>
              <a:t>Connectors &amp; Connector to Raspberry Pi</a:t>
            </a: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426600" y="826750"/>
            <a:ext cx="5149879" cy="348904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695D78-70F2-6678-51A9-00E21FACD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0347647-6B76-6DEF-D0E4-C9413640D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683B5-93EB-8320-1B71-02A5CAD65DC2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Antonia Soto – EE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6330"/>
    </mc:Choice>
    <mc:Fallback xmlns="">
      <p:transition spd="slow" advTm="5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69" name="Rectangle 268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9" name="Google Shape;249;p41" descr="A diagram of a computer&#10;&#10;Description automatically 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1554" y="842645"/>
            <a:ext cx="4370686" cy="3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/>
          <p:nvPr/>
        </p:nvSpPr>
        <p:spPr>
          <a:xfrm>
            <a:off x="5966985" y="1817224"/>
            <a:ext cx="1634807" cy="61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47472">
              <a:lnSpc>
                <a:spcPct val="115000"/>
              </a:lnSpc>
            </a:pPr>
            <a:r>
              <a:rPr lang="en-US" sz="136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Microcontroller: ATMEGA328P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51" name="Google Shape;251;p41"/>
          <p:cNvSpPr txBox="1"/>
          <p:nvPr/>
        </p:nvSpPr>
        <p:spPr>
          <a:xfrm>
            <a:off x="5966985" y="3455368"/>
            <a:ext cx="1925455" cy="33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47472">
              <a:lnSpc>
                <a:spcPct val="115000"/>
              </a:lnSpc>
              <a:spcAft>
                <a:spcPts val="912"/>
              </a:spcAft>
              <a:buClr>
                <a:schemeClr val="dk1"/>
              </a:buClr>
              <a:buSzPts val="1100"/>
            </a:pPr>
            <a:r>
              <a:rPr lang="en-US" sz="136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Level Shifter: BOB-12009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416226" y="1016389"/>
            <a:ext cx="4079194" cy="179198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1"/>
          <p:cNvSpPr/>
          <p:nvPr/>
        </p:nvSpPr>
        <p:spPr>
          <a:xfrm>
            <a:off x="5660362" y="2014556"/>
            <a:ext cx="306526" cy="1337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5966985" y="2997017"/>
            <a:ext cx="1791983" cy="33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47472">
              <a:spcAft>
                <a:spcPts val="600"/>
              </a:spcAft>
            </a:pPr>
            <a:r>
              <a:rPr lang="en-US" sz="136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Voltage Divider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55" name="Google Shape;255;p41"/>
          <p:cNvSpPr/>
          <p:nvPr/>
        </p:nvSpPr>
        <p:spPr>
          <a:xfrm>
            <a:off x="4104181" y="2792647"/>
            <a:ext cx="1328281" cy="66276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5660362" y="3057176"/>
            <a:ext cx="306526" cy="1337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1"/>
          <p:cNvSpPr/>
          <p:nvPr/>
        </p:nvSpPr>
        <p:spPr>
          <a:xfrm>
            <a:off x="1549833" y="3012723"/>
            <a:ext cx="2216333" cy="817404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1"/>
          <p:cNvSpPr/>
          <p:nvPr/>
        </p:nvSpPr>
        <p:spPr>
          <a:xfrm>
            <a:off x="3821242" y="3586463"/>
            <a:ext cx="2094597" cy="1337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83428-5391-1BDF-455C-0C4900ED9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2927C3E-B5D4-F164-E93F-9BB4B333D3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62559C-8990-BA11-5341-3E028CD547F7}"/>
              </a:ext>
            </a:extLst>
          </p:cNvPr>
          <p:cNvSpPr/>
          <p:nvPr/>
        </p:nvSpPr>
        <p:spPr>
          <a:xfrm>
            <a:off x="2936488" y="1085385"/>
            <a:ext cx="1040780" cy="731839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745D8A-12D2-27F2-BA27-EFECFBE06CC3}"/>
              </a:ext>
            </a:extLst>
          </p:cNvPr>
          <p:cNvSpPr/>
          <p:nvPr/>
        </p:nvSpPr>
        <p:spPr>
          <a:xfrm>
            <a:off x="1613210" y="1016389"/>
            <a:ext cx="1040780" cy="731839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906A4-27E3-C111-01A4-B524299DEDFE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</p:spTree>
    <p:custDataLst>
      <p:tags r:id="rId1"/>
    </p:custData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078"/>
    </mc:Choice>
    <mc:Fallback xmlns="">
      <p:transition spd="slow" advTm="4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3600" y="0"/>
            <a:ext cx="5620400" cy="392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185950"/>
            <a:ext cx="6304201" cy="19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 txBox="1"/>
          <p:nvPr/>
        </p:nvSpPr>
        <p:spPr>
          <a:xfrm>
            <a:off x="266400" y="1161900"/>
            <a:ext cx="31578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GPIO Expander: MCP23017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66" name="Google Shape;266;p42"/>
          <p:cNvSpPr txBox="1"/>
          <p:nvPr/>
        </p:nvSpPr>
        <p:spPr>
          <a:xfrm>
            <a:off x="6403601" y="3928175"/>
            <a:ext cx="24999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Relay: SRD-05VDC-SL-C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3332000" y="1264350"/>
            <a:ext cx="1485600" cy="225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2"/>
          <p:cNvSpPr/>
          <p:nvPr/>
        </p:nvSpPr>
        <p:spPr>
          <a:xfrm>
            <a:off x="3801551" y="4082813"/>
            <a:ext cx="2622900" cy="22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97904-8A39-C09F-E533-F08E2680B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6470C434-B35E-8F07-B687-85317160C6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8DAF1-0590-C79D-31F8-13C8B179DD22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4"/>
    </mc:Choice>
    <mc:Fallback xmlns="">
      <p:transition spd="slow" advTm="3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82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89" name="Rectangle 288">
            <a:extLst>
              <a:ext uri="{FF2B5EF4-FFF2-40B4-BE49-F238E27FC236}">
                <a16:creationId xmlns:a16="http://schemas.microsoft.com/office/drawing/2014/main" id="{2F8F80BB-E8B6-43B3-9462-B4D497D2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942C8AD6-8796-482B-ACC1-6D686B08E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342900"/>
            <a:ext cx="930617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B6B3BF72-6DFA-42DA-A667-9E3A1BCFF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1294" y="342901"/>
            <a:ext cx="7477805" cy="4392343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0913" y="903461"/>
            <a:ext cx="3252792" cy="257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3707" y="903461"/>
            <a:ext cx="3252792" cy="257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3"/>
          <p:cNvSpPr txBox="1"/>
          <p:nvPr/>
        </p:nvSpPr>
        <p:spPr>
          <a:xfrm>
            <a:off x="2216004" y="3574387"/>
            <a:ext cx="2427428" cy="5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24612">
              <a:spcAft>
                <a:spcPts val="600"/>
              </a:spcAft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5V Buck Converters</a:t>
            </a:r>
          </a:p>
          <a:p>
            <a:pPr marL="649224" lvl="1" indent="-225425" defTabSz="324612">
              <a:lnSpc>
                <a:spcPct val="115000"/>
              </a:lnSpc>
              <a:spcAft>
                <a:spcPts val="600"/>
              </a:spcAft>
              <a:buClr>
                <a:schemeClr val="dk2"/>
              </a:buClr>
              <a:buSzPts val="1400"/>
              <a:buChar char="○"/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tpsm863252 (5V3A)</a:t>
            </a:r>
          </a:p>
          <a:p>
            <a:pPr marL="649224" lvl="1" indent="-225425" defTabSz="324612">
              <a:lnSpc>
                <a:spcPct val="115000"/>
              </a:lnSpc>
              <a:spcAft>
                <a:spcPts val="600"/>
              </a:spcAft>
              <a:buClr>
                <a:schemeClr val="dk2"/>
              </a:buClr>
              <a:buSzPts val="1400"/>
              <a:buChar char="○"/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tps561201 (5V1A)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76" name="Google Shape;276;p43"/>
          <p:cNvSpPr txBox="1"/>
          <p:nvPr/>
        </p:nvSpPr>
        <p:spPr>
          <a:xfrm>
            <a:off x="5365119" y="3574387"/>
            <a:ext cx="2595190" cy="48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24612">
              <a:spcAft>
                <a:spcPts val="600"/>
              </a:spcAft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12V Boost Converter</a:t>
            </a:r>
          </a:p>
          <a:p>
            <a:pPr marL="649224" lvl="1" indent="-225425" defTabSz="324612">
              <a:lnSpc>
                <a:spcPct val="115000"/>
              </a:lnSpc>
              <a:spcAft>
                <a:spcPts val="600"/>
              </a:spcAft>
              <a:buClr>
                <a:schemeClr val="dk2"/>
              </a:buClr>
              <a:buSzPts val="1400"/>
              <a:buChar char="○"/>
            </a:pPr>
            <a:r>
              <a:rPr lang="en-US" sz="1278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tps55165-q1 (12V1A)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77" name="Google Shape;277;p43"/>
          <p:cNvSpPr/>
          <p:nvPr/>
        </p:nvSpPr>
        <p:spPr>
          <a:xfrm>
            <a:off x="2128530" y="1081326"/>
            <a:ext cx="2828478" cy="96217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3"/>
          <p:cNvSpPr/>
          <p:nvPr/>
        </p:nvSpPr>
        <p:spPr>
          <a:xfrm>
            <a:off x="2128530" y="2138323"/>
            <a:ext cx="2828478" cy="9621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87AB7-06CF-5352-0C4B-8E8838422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FFD0134-C997-4912-35FA-D73861DC6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5DB72-8E62-8AB1-7456-C4B45BE7AE91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6"/>
    </mc:Choice>
    <mc:Fallback xmlns="">
      <p:transition spd="slow" advTm="5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59671" y="778475"/>
            <a:ext cx="2290568" cy="149092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600" dirty="0">
                <a:solidFill>
                  <a:schemeClr val="accent1"/>
                </a:solidFill>
              </a:rPr>
              <a:t>Motivation &amp; Description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542923"/>
            <a:ext cx="5623962" cy="4257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63" name="Google Shape;61;p14">
            <a:extLst>
              <a:ext uri="{FF2B5EF4-FFF2-40B4-BE49-F238E27FC236}">
                <a16:creationId xmlns:a16="http://schemas.microsoft.com/office/drawing/2014/main" id="{E1505DAA-5994-4CAB-D49D-38F5837AD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251226"/>
              </p:ext>
            </p:extLst>
          </p:nvPr>
        </p:nvGraphicFramePr>
        <p:xfrm>
          <a:off x="3448828" y="778475"/>
          <a:ext cx="5259278" cy="353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2" name="Picture 21" descr="A person in a tuxedo smiling&#10;&#10;Description automatically generated">
            <a:extLst>
              <a:ext uri="{FF2B5EF4-FFF2-40B4-BE49-F238E27FC236}">
                <a16:creationId xmlns:a16="http://schemas.microsoft.com/office/drawing/2014/main" id="{38DED84E-A1F3-8A9D-B389-F7BA53C61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5750" y="4083359"/>
            <a:ext cx="769911" cy="1062682"/>
          </a:xfrm>
          <a:prstGeom prst="rect">
            <a:avLst/>
          </a:prstGeom>
        </p:spPr>
      </p:pic>
      <p:pic>
        <p:nvPicPr>
          <p:cNvPr id="62" name="Motivation and Description">
            <a:hlinkClick r:id="" action="ppaction://media"/>
            <a:extLst>
              <a:ext uri="{FF2B5EF4-FFF2-40B4-BE49-F238E27FC236}">
                <a16:creationId xmlns:a16="http://schemas.microsoft.com/office/drawing/2014/main" id="{6D33307F-F9FD-7512-8F38-4A183CED7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13787" y="4412987"/>
            <a:ext cx="730250" cy="73025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D2B541C-FC07-046D-BD4C-5D07DC4A2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-108306" t="-108306" r="-108306" b="-108306"/>
          <a:stretch>
            <a:fillRect/>
          </a:stretch>
        </p:blipFill>
        <p:spPr>
          <a:xfrm>
            <a:off x="5512707" y="4111192"/>
            <a:ext cx="1543050" cy="154305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F2C356-7749-2F94-B83B-B47EED34693C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Mauricio Ferrari - 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795EBE-5A3D-322C-C760-098C85B0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9" y="2358595"/>
            <a:ext cx="23114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3091"/>
    </mc:Choice>
    <mc:Fallback xmlns="">
      <p:transition spd="slow" advTm="10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06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5" objId="62"/>
        <p14:triggerEvt type="onClick" time="346" objId="62"/>
        <p14:stopEvt time="103091" objId="6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419600" cy="34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9200" y="2036209"/>
            <a:ext cx="4724401" cy="280872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/>
        </p:nvSpPr>
        <p:spPr>
          <a:xfrm>
            <a:off x="5207025" y="823800"/>
            <a:ext cx="36885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Connectors to Peripherals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6" name="Google Shape;286;p44"/>
          <p:cNvSpPr txBox="1"/>
          <p:nvPr/>
        </p:nvSpPr>
        <p:spPr>
          <a:xfrm>
            <a:off x="678275" y="3897575"/>
            <a:ext cx="3073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Connector to Raspberry Pi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4008250" y="936475"/>
            <a:ext cx="1198800" cy="22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4"/>
          <p:cNvSpPr/>
          <p:nvPr/>
        </p:nvSpPr>
        <p:spPr>
          <a:xfrm>
            <a:off x="3577900" y="4000050"/>
            <a:ext cx="891300" cy="225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E5987-642B-8F00-63DA-4067AE251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F6C4AA2-02F2-A7BC-2F74-6BFAED501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C595D4-14F6-FAC9-7794-217FBF0ACDF5}"/>
              </a:ext>
            </a:extLst>
          </p:cNvPr>
          <p:cNvSpPr/>
          <p:nvPr/>
        </p:nvSpPr>
        <p:spPr>
          <a:xfrm>
            <a:off x="572429" y="200722"/>
            <a:ext cx="1553737" cy="961053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307A2-BD4A-EB71-BB35-AD3C4BFBDEC9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Antonia Soto – EE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4"/>
    </mc:Choice>
    <mc:Fallback xmlns="">
      <p:transition spd="slow" advTm="4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03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2712" y="483189"/>
            <a:ext cx="3689286" cy="24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9" y="482600"/>
            <a:ext cx="3689287" cy="247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66133" y="3342958"/>
            <a:ext cx="4895143" cy="131794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5"/>
          <p:cNvSpPr txBox="1"/>
          <p:nvPr/>
        </p:nvSpPr>
        <p:spPr>
          <a:xfrm>
            <a:off x="2154866" y="2952983"/>
            <a:ext cx="1144980" cy="35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Top Layer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5704851" y="2952983"/>
            <a:ext cx="1423567" cy="35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Bottom Layer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882712" y="3825574"/>
            <a:ext cx="2157999" cy="35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566" kern="1200">
                <a:solidFill>
                  <a:schemeClr val="dk2"/>
                </a:solidFill>
                <a:latin typeface="+mn-lt"/>
                <a:ea typeface="+mn-ea"/>
                <a:cs typeface="+mn-cs"/>
              </a:rPr>
              <a:t>Layer Stack Manager</a:t>
            </a:r>
            <a:endParaRPr lang="en-US" sz="1800">
              <a:solidFill>
                <a:schemeClr val="dk2"/>
              </a:solidFill>
            </a:endParaRPr>
          </a:p>
        </p:txBody>
      </p:sp>
      <p:sp>
        <p:nvSpPr>
          <p:cNvPr id="299" name="Google Shape;299;p45"/>
          <p:cNvSpPr/>
          <p:nvPr/>
        </p:nvSpPr>
        <p:spPr>
          <a:xfrm>
            <a:off x="2924480" y="3957536"/>
            <a:ext cx="411334" cy="15212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50BD7-A39B-1967-5A56-F10D5E2CD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461" y="4287541"/>
            <a:ext cx="871539" cy="855958"/>
          </a:xfrm>
          <a:prstGeom prst="rect">
            <a:avLst/>
          </a:prstGeom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86616520-9B4C-67EE-A83B-7AC7B228F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9F3BE3-E84A-CEAA-F5F8-3DA91F29D8AC}"/>
              </a:ext>
            </a:extLst>
          </p:cNvPr>
          <p:cNvSpPr txBox="1"/>
          <p:nvPr/>
        </p:nvSpPr>
        <p:spPr>
          <a:xfrm>
            <a:off x="6670748" y="4816327"/>
            <a:ext cx="1669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Antonia Soto – EE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6"/>
    </mc:Choice>
    <mc:Fallback xmlns="">
      <p:transition spd="slow" advTm="4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30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4" name="Google Shape;304;p46"/>
          <p:cNvSpPr txBox="1">
            <a:spLocks noGrp="1"/>
          </p:cNvSpPr>
          <p:nvPr>
            <p:ph type="title"/>
          </p:nvPr>
        </p:nvSpPr>
        <p:spPr>
          <a:xfrm>
            <a:off x="6267536" y="1064418"/>
            <a:ext cx="2265851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</a:rPr>
              <a:t>Budget</a:t>
            </a:r>
          </a:p>
        </p:txBody>
      </p:sp>
      <p:graphicFrame>
        <p:nvGraphicFramePr>
          <p:cNvPr id="305" name="Google Shape;305;p46"/>
          <p:cNvGraphicFramePr/>
          <p:nvPr>
            <p:extLst>
              <p:ext uri="{D42A27DB-BD31-4B8C-83A1-F6EECF244321}">
                <p14:modId xmlns:p14="http://schemas.microsoft.com/office/powerpoint/2010/main" val="2425496829"/>
              </p:ext>
            </p:extLst>
          </p:nvPr>
        </p:nvGraphicFramePr>
        <p:xfrm>
          <a:off x="570826" y="490889"/>
          <a:ext cx="5125885" cy="452744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4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3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ITEM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QUANTITY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PRICE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cap="none" spc="0">
                          <a:solidFill>
                            <a:schemeClr val="tx1"/>
                          </a:solidFill>
                        </a:rPr>
                        <a:t>TOTAL COST</a:t>
                      </a:r>
                      <a:endParaRPr sz="10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Magnetometer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GPS Module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Motors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$26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$52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Robot Chassis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$170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$170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MPU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Motor Drivers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Ultrasonic Sensors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8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$9 for 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$18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Keypad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Previously owned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-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Battery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$43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$43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GPIO Expander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$9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$9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3760017354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Level Shifter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3654405296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Lock Relay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cap="none" spc="0">
                          <a:solidFill>
                            <a:schemeClr val="tx1"/>
                          </a:solidFill>
                        </a:rPr>
                        <a:t>$4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2699370284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Magnetic Lock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$21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Cooler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$34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API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$30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1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PCB &amp; Associated Components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-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$102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TOTAL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cap="none" spc="0">
                          <a:solidFill>
                            <a:schemeClr val="tx1"/>
                          </a:solidFill>
                        </a:rPr>
                        <a:t>$585</a:t>
                      </a:r>
                      <a:endParaRPr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1527" marR="59315" marT="11865" marB="88987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D11B7AA-046E-C450-C265-005E971B4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9:28:10 PM">
            <a:hlinkClick r:id="" action="ppaction://media"/>
            <a:extLst>
              <a:ext uri="{FF2B5EF4-FFF2-40B4-BE49-F238E27FC236}">
                <a16:creationId xmlns:a16="http://schemas.microsoft.com/office/drawing/2014/main" id="{93E1CDBF-8320-B9FE-80FC-9978A00E4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131" y="399381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DBBDB-18AA-3C53-6E2E-7F91C66E7E2B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315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24" name="Rectangle 323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Google Shape;310;p47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500">
                <a:solidFill>
                  <a:srgbClr val="FFFFFF"/>
                </a:solidFill>
              </a:rPr>
              <a:t>Work Distribution</a:t>
            </a:r>
          </a:p>
        </p:txBody>
      </p:sp>
      <p:graphicFrame>
        <p:nvGraphicFramePr>
          <p:cNvPr id="311" name="Google Shape;311;p47"/>
          <p:cNvGraphicFramePr/>
          <p:nvPr>
            <p:extLst>
              <p:ext uri="{D42A27DB-BD31-4B8C-83A1-F6EECF244321}">
                <p14:modId xmlns:p14="http://schemas.microsoft.com/office/powerpoint/2010/main" val="925133196"/>
              </p:ext>
            </p:extLst>
          </p:nvPr>
        </p:nvGraphicFramePr>
        <p:xfrm>
          <a:off x="625890" y="785748"/>
          <a:ext cx="5031264" cy="3478992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67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Component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Primary Member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Secondary Member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Communication Module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Mauricio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Software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Mauricio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All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Motor System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Chidoziri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Magnetometer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Chidoziri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Ultrasonic Sensors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Chidoziri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Antonia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Microprocessor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Antonia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Mauricio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PCB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Antonia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All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Navigation Module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Antonia</a:t>
                      </a:r>
                      <a:endParaRPr lang="en-US" sz="900"/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Mauricio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Locking System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Chidoziri</a:t>
                      </a:r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Power System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Alexis</a:t>
                      </a:r>
                    </a:p>
                  </a:txBody>
                  <a:tcPr marL="77765" marR="77765" marT="77765" marB="7776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err="1"/>
                        <a:t>Chidoziri</a:t>
                      </a:r>
                      <a:endParaRPr lang="en-US" sz="900"/>
                    </a:p>
                  </a:txBody>
                  <a:tcPr marL="77765" marR="77765" marT="77765" marB="7776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00067C27-EB47-05BD-C823-C8B529F72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9:37:35 PM">
            <a:hlinkClick r:id="" action="ppaction://media"/>
            <a:extLst>
              <a:ext uri="{FF2B5EF4-FFF2-40B4-BE49-F238E27FC236}">
                <a16:creationId xmlns:a16="http://schemas.microsoft.com/office/drawing/2014/main" id="{CFC8139F-D138-2D19-82A8-F858A240B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7184" y="3980123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735BF-33AA-96A8-858A-FA088D9B2AC0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>
                <a:solidFill>
                  <a:srgbClr val="FFFEFF"/>
                </a:solidFill>
              </a:rPr>
              <a:t>Goals</a:t>
            </a:r>
          </a:p>
        </p:txBody>
      </p:sp>
      <p:graphicFrame>
        <p:nvGraphicFramePr>
          <p:cNvPr id="69" name="Google Shape;67;p15">
            <a:extLst>
              <a:ext uri="{FF2B5EF4-FFF2-40B4-BE49-F238E27FC236}">
                <a16:creationId xmlns:a16="http://schemas.microsoft.com/office/drawing/2014/main" id="{46A8EDD4-A0A5-2C16-17BE-83D88B2A1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898127"/>
              </p:ext>
            </p:extLst>
          </p:nvPr>
        </p:nvGraphicFramePr>
        <p:xfrm>
          <a:off x="435768" y="1635918"/>
          <a:ext cx="8272463" cy="275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0" name="Goals">
            <a:hlinkClick r:id="" action="ppaction://media"/>
            <a:extLst>
              <a:ext uri="{FF2B5EF4-FFF2-40B4-BE49-F238E27FC236}">
                <a16:creationId xmlns:a16="http://schemas.microsoft.com/office/drawing/2014/main" id="{CF0D921E-E034-A443-2946-298F5B96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9632" y="4276382"/>
            <a:ext cx="730250" cy="730250"/>
          </a:xfrm>
          <a:prstGeom prst="rect">
            <a:avLst/>
          </a:prstGeom>
        </p:spPr>
      </p:pic>
      <p:pic>
        <p:nvPicPr>
          <p:cNvPr id="82" name="Picture 81" descr="A person in a tuxedo smiling&#10;&#10;Description automatically generated">
            <a:extLst>
              <a:ext uri="{FF2B5EF4-FFF2-40B4-BE49-F238E27FC236}">
                <a16:creationId xmlns:a16="http://schemas.microsoft.com/office/drawing/2014/main" id="{CE0ED2C0-65B4-8327-6B91-D05C6CBF97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2582" y="4037021"/>
            <a:ext cx="793080" cy="108585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1576073-9C7E-51F8-FA2B-9994A7FE0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F484F-04CD-550D-1ABF-C8DDBE711BEF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Mauricio Ferrari - 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65"/>
    </mc:Choice>
    <mc:Fallback xmlns="">
      <p:transition spd="slow" advTm="8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5" objId="80"/>
        <p14:triggerEvt type="onClick" time="285" objId="80"/>
        <p14:stopEvt time="89065" objId="8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583354" y="920703"/>
            <a:ext cx="237892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1800">
                <a:solidFill>
                  <a:srgbClr val="FFFFFF"/>
                </a:solidFill>
              </a:rPr>
              <a:t>Engineering Specifications: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340232"/>
            <a:ext cx="8474200" cy="73915"/>
            <a:chOff x="446534" y="453643"/>
            <a:chExt cx="11298933" cy="9855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Robotic arms working on a conveyor belt&#10;&#10;Description automatically generated">
            <a:extLst>
              <a:ext uri="{FF2B5EF4-FFF2-40B4-BE49-F238E27FC236}">
                <a16:creationId xmlns:a16="http://schemas.microsoft.com/office/drawing/2014/main" id="{175E6C81-4D5A-4FC6-D0F5-8F70FCE73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2279" y="2124999"/>
            <a:ext cx="2336800" cy="1460500"/>
          </a:xfrm>
          <a:prstGeom prst="rect">
            <a:avLst/>
          </a:prstGeom>
        </p:spPr>
      </p:pic>
      <p:pic>
        <p:nvPicPr>
          <p:cNvPr id="2" name="Audio Recording Feb 22, 2024 at 12:06:56 AM">
            <a:hlinkClick r:id="" action="ppaction://media"/>
            <a:extLst>
              <a:ext uri="{FF2B5EF4-FFF2-40B4-BE49-F238E27FC236}">
                <a16:creationId xmlns:a16="http://schemas.microsoft.com/office/drawing/2014/main" id="{B3D767CA-5AF0-F270-8CF0-D14A7AD0A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5395" y="4088438"/>
            <a:ext cx="812800" cy="812800"/>
          </a:xfrm>
          <a:prstGeom prst="rect">
            <a:avLst/>
          </a:prstGeom>
        </p:spPr>
      </p:pic>
      <p:pic>
        <p:nvPicPr>
          <p:cNvPr id="4" name="Picture 3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E9CF25B3-B057-1819-939D-1304E2DA8A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E502C40-8324-B9E6-ABBA-B011AAD9BB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8B99C-4591-4DCA-55AC-4852A230F73A}"/>
              </a:ext>
            </a:extLst>
          </p:cNvPr>
          <p:cNvSpPr txBox="1"/>
          <p:nvPr/>
        </p:nvSpPr>
        <p:spPr>
          <a:xfrm>
            <a:off x="6027020" y="4803268"/>
            <a:ext cx="1838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Chidoziri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Maghiro</a:t>
            </a:r>
            <a:r>
              <a:rPr lang="en-US" sz="1400" dirty="0">
                <a:solidFill>
                  <a:schemeClr val="bg1"/>
                </a:solidFill>
              </a:rPr>
              <a:t> - EE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8EDAA0-4AA5-D228-1AA6-AD3E308BA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41274"/>
              </p:ext>
            </p:extLst>
          </p:nvPr>
        </p:nvGraphicFramePr>
        <p:xfrm>
          <a:off x="3613375" y="1027108"/>
          <a:ext cx="4827290" cy="2652689"/>
        </p:xfrm>
        <a:graphic>
          <a:graphicData uri="http://schemas.openxmlformats.org/drawingml/2006/table">
            <a:tbl>
              <a:tblPr/>
              <a:tblGrid>
                <a:gridCol w="2413645">
                  <a:extLst>
                    <a:ext uri="{9D8B030D-6E8A-4147-A177-3AD203B41FA5}">
                      <a16:colId xmlns:a16="http://schemas.microsoft.com/office/drawing/2014/main" val="4274098485"/>
                    </a:ext>
                  </a:extLst>
                </a:gridCol>
                <a:gridCol w="2413645">
                  <a:extLst>
                    <a:ext uri="{9D8B030D-6E8A-4147-A177-3AD203B41FA5}">
                      <a16:colId xmlns:a16="http://schemas.microsoft.com/office/drawing/2014/main" val="2462855503"/>
                    </a:ext>
                  </a:extLst>
                </a:gridCol>
              </a:tblGrid>
              <a:tr h="22125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Robot Dimensions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&gt;= 1 cubic foot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681246"/>
                  </a:ext>
                </a:extLst>
              </a:tr>
              <a:tr h="2145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Speed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&gt;=1 mph</a:t>
                      </a:r>
                      <a:r>
                        <a:rPr lang="en-US" sz="10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036570"/>
                  </a:ext>
                </a:extLst>
              </a:tr>
              <a:tr h="22125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Travel Distance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 meters per trip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033521"/>
                  </a:ext>
                </a:extLst>
              </a:tr>
              <a:tr h="2145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Weight capacity of food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&lt;= 3 lbs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096472"/>
                  </a:ext>
                </a:extLst>
              </a:tr>
              <a:tr h="2145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Battery Life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1-2 Hours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034043"/>
                  </a:ext>
                </a:extLst>
              </a:tr>
              <a:tr h="2279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Circular sensing area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 degrees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512587"/>
                  </a:ext>
                </a:extLst>
              </a:tr>
              <a:tr h="22125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Radius of sensing area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&gt;= 1 meter</a:t>
                      </a:r>
                      <a:r>
                        <a:rPr lang="en-US" sz="10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717866"/>
                  </a:ext>
                </a:extLst>
              </a:tr>
              <a:tr h="2145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Computer Vision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camera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798211"/>
                  </a:ext>
                </a:extLst>
              </a:tr>
              <a:tr h="2145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consumption when on Go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 W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983904"/>
                  </a:ext>
                </a:extLst>
              </a:tr>
              <a:tr h="2279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Idle power consumption when resting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W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876912"/>
                  </a:ext>
                </a:extLst>
              </a:tr>
              <a:tr h="22125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API Connection</a:t>
                      </a:r>
                      <a:r>
                        <a:rPr lang="en-US" sz="10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​ Delay</a:t>
                      </a:r>
                      <a:endParaRPr lang="en-US" sz="1000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&lt;= 5 sec</a:t>
                      </a:r>
                      <a:r>
                        <a:rPr lang="en-US" sz="10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654811"/>
                  </a:ext>
                </a:extLst>
              </a:tr>
              <a:tr h="2279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Locking/Unlocking via Keypad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 accuracy</a:t>
                      </a:r>
                      <a:r>
                        <a:rPr lang="en-US" sz="1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64" marR="64364" marT="32182" marB="32182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22531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EEEB990-CB1A-6693-F815-AD9F9B4C8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20" y="1027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2433"/>
    </mc:Choice>
    <mc:Fallback xmlns="">
      <p:transition spd="slow" advTm="9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" objId="2"/>
        <p14:stopEvt time="9243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2200" dirty="0">
                <a:solidFill>
                  <a:srgbClr val="FFFFFF"/>
                </a:solidFill>
              </a:rPr>
              <a:t>API Connection abilities</a:t>
            </a:r>
          </a:p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2" name="Google Shape;92;p19"/>
          <p:cNvSpPr txBox="1">
            <a:spLocks noGrp="1"/>
          </p:cNvSpPr>
          <p:nvPr>
            <p:ph idx="1"/>
          </p:nvPr>
        </p:nvSpPr>
        <p:spPr>
          <a:xfrm>
            <a:off x="1415983" y="1172143"/>
            <a:ext cx="6312034" cy="275872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bg1"/>
                </a:solidFill>
              </a:rPr>
              <a:t>A key component of the software is its API capabilities. 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bg1"/>
                </a:solidFill>
              </a:rPr>
              <a:t>This would require </a:t>
            </a:r>
            <a:r>
              <a:rPr lang="en-US" sz="1400" dirty="0" err="1">
                <a:solidFill>
                  <a:schemeClr val="bg1"/>
                </a:solidFill>
              </a:rPr>
              <a:t>FoodieRover</a:t>
            </a:r>
            <a:r>
              <a:rPr lang="en-US" sz="1400" dirty="0">
                <a:solidFill>
                  <a:schemeClr val="bg1"/>
                </a:solidFill>
              </a:rPr>
              <a:t> to have a </a:t>
            </a:r>
            <a:r>
              <a:rPr lang="en-US" sz="1400" dirty="0" err="1">
                <a:solidFill>
                  <a:schemeClr val="bg1"/>
                </a:solidFill>
              </a:rPr>
              <a:t>wifi</a:t>
            </a:r>
            <a:r>
              <a:rPr lang="en-US" sz="1400" dirty="0">
                <a:solidFill>
                  <a:schemeClr val="bg1"/>
                </a:solidFill>
              </a:rPr>
              <a:t>-chip so that it can make the API calls. </a:t>
            </a:r>
          </a:p>
          <a:p>
            <a:pPr marL="914400" lvl="1" indent="-3175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bg1"/>
                </a:solidFill>
              </a:rPr>
              <a:t>As of now, the two servers we’re looking to contact are Google Maps and the eventual server of the application.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154DEB9C-DB0A-76F3-2D1E-29764AED5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474" y="4442536"/>
            <a:ext cx="962506" cy="747621"/>
          </a:xfrm>
          <a:prstGeom prst="rect">
            <a:avLst/>
          </a:prstGeom>
        </p:spPr>
      </p:pic>
      <p:pic>
        <p:nvPicPr>
          <p:cNvPr id="3" name="Audio Recording Feb 21, 2024 at 11:56:18 PM">
            <a:hlinkClick r:id="" action="ppaction://media"/>
            <a:extLst>
              <a:ext uri="{FF2B5EF4-FFF2-40B4-BE49-F238E27FC236}">
                <a16:creationId xmlns:a16="http://schemas.microsoft.com/office/drawing/2014/main" id="{A263B77F-9363-C90E-1864-1400C1766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7555" y="4330690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EED523A-D4F7-D997-70A2-7637FC952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61A01-27F9-F4D9-E615-50B71474CE25}"/>
              </a:ext>
            </a:extLst>
          </p:cNvPr>
          <p:cNvSpPr txBox="1"/>
          <p:nvPr/>
        </p:nvSpPr>
        <p:spPr>
          <a:xfrm>
            <a:off x="6027020" y="4803268"/>
            <a:ext cx="1838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Chidoziri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Maghiro</a:t>
            </a:r>
            <a:r>
              <a:rPr lang="en-US" sz="1400" dirty="0">
                <a:solidFill>
                  <a:schemeClr val="bg1"/>
                </a:solidFill>
              </a:rPr>
              <a:t> - EE</a:t>
            </a:r>
          </a:p>
        </p:txBody>
      </p:sp>
      <p:pic>
        <p:nvPicPr>
          <p:cNvPr id="6" name="Picture 5" descr="A diagram of a api&#10;&#10;Description automatically generated">
            <a:extLst>
              <a:ext uri="{FF2B5EF4-FFF2-40B4-BE49-F238E27FC236}">
                <a16:creationId xmlns:a16="http://schemas.microsoft.com/office/drawing/2014/main" id="{33A32B8A-0A0C-4F7D-136E-1C5A48BB87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721" y="3098930"/>
            <a:ext cx="5080000" cy="14732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spd="slow" advTm="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4" objId="3"/>
        <p14:stopEvt time="15766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337450" y="526617"/>
            <a:ext cx="5368399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39285"/>
            </a:pPr>
            <a:r>
              <a:rPr lang="en-US" sz="2400" dirty="0">
                <a:solidFill>
                  <a:schemeClr val="accent1"/>
                </a:solidFill>
              </a:rPr>
              <a:t>Additional features</a:t>
            </a:r>
          </a:p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00" name="Picture 99" descr="Vehicle speeding down a mountain road at dusk">
            <a:extLst>
              <a:ext uri="{FF2B5EF4-FFF2-40B4-BE49-F238E27FC236}">
                <a16:creationId xmlns:a16="http://schemas.microsoft.com/office/drawing/2014/main" id="{7662A430-8B86-B295-0E14-15C0872FB3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67" r="41018"/>
          <a:stretch/>
        </p:blipFill>
        <p:spPr>
          <a:xfrm>
            <a:off x="20" y="10"/>
            <a:ext cx="3098779" cy="5143489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450" y="342900"/>
            <a:ext cx="5417820" cy="68580"/>
          </a:xfrm>
          <a:prstGeom prst="rect">
            <a:avLst/>
          </a:prstGeom>
          <a:solidFill>
            <a:srgbClr val="A28A67"/>
          </a:solidFill>
          <a:ln>
            <a:solidFill>
              <a:srgbClr val="A28A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337450" y="1422399"/>
            <a:ext cx="5368400" cy="29717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 err="1"/>
              <a:t>FoodieRover</a:t>
            </a:r>
            <a:r>
              <a:rPr lang="en-US" dirty="0"/>
              <a:t> runs on continuous tracks, rather than rubber wheels, which increases the area of contact with the ground and allows for smoother travel over a variety of surfaces.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The interior compartment where food is held will be insulated in order to keep food at the right temperature during delivery.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/>
              <a:t>A unique passcode is set for each delivery to prevent theft of food materials.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A28A67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/>
          </a:p>
        </p:txBody>
      </p:sp>
      <p:pic>
        <p:nvPicPr>
          <p:cNvPr id="2" name="Picture 1" descr="A football player holding a helmet&#10;&#10;Description automatically generated">
            <a:extLst>
              <a:ext uri="{FF2B5EF4-FFF2-40B4-BE49-F238E27FC236}">
                <a16:creationId xmlns:a16="http://schemas.microsoft.com/office/drawing/2014/main" id="{1D526C69-6B8E-0963-AFFB-C7056F2A5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0410" y="4195835"/>
            <a:ext cx="1253590" cy="973719"/>
          </a:xfrm>
          <a:prstGeom prst="rect">
            <a:avLst/>
          </a:prstGeom>
        </p:spPr>
      </p:pic>
      <p:pic>
        <p:nvPicPr>
          <p:cNvPr id="3" name="Audio Recording Feb 21, 2024 at 11:54:25 PM">
            <a:hlinkClick r:id="" action="ppaction://media"/>
            <a:extLst>
              <a:ext uri="{FF2B5EF4-FFF2-40B4-BE49-F238E27FC236}">
                <a16:creationId xmlns:a16="http://schemas.microsoft.com/office/drawing/2014/main" id="{7F15A329-FCA2-3363-EAAB-FD331ABD2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5031" y="4279566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43D356E-28DE-7909-20DB-E73AF07187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49EB3-A108-B8A9-8D3A-A0F43B644F85}"/>
              </a:ext>
            </a:extLst>
          </p:cNvPr>
          <p:cNvSpPr txBox="1"/>
          <p:nvPr/>
        </p:nvSpPr>
        <p:spPr>
          <a:xfrm>
            <a:off x="6027020" y="4803268"/>
            <a:ext cx="1838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/>
              <a:t>Chidoziri</a:t>
            </a:r>
            <a:r>
              <a:rPr lang="en-US" sz="1400" dirty="0"/>
              <a:t> </a:t>
            </a:r>
            <a:r>
              <a:rPr lang="en-US" sz="1400" dirty="0" err="1"/>
              <a:t>Maghiro</a:t>
            </a:r>
            <a:r>
              <a:rPr lang="en-US" sz="1400" dirty="0"/>
              <a:t> - 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9"/>
    </mc:Choice>
    <mc:Fallback xmlns="">
      <p:transition spd="slow" advTm="3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" objId="3"/>
        <p14:stopEvt time="31611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8" name="Rectangle 187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457429" y="526617"/>
            <a:ext cx="6486296" cy="51554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Hardware Design - Global Block Diagram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965" y="342900"/>
            <a:ext cx="2633424" cy="685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8C58C2E2-610F-74BD-71F6-FA98846E0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10" name="Audio Recording Feb 21, 2024 at 7:35:17 PM">
            <a:hlinkClick r:id="" action="ppaction://media"/>
            <a:extLst>
              <a:ext uri="{FF2B5EF4-FFF2-40B4-BE49-F238E27FC236}">
                <a16:creationId xmlns:a16="http://schemas.microsoft.com/office/drawing/2014/main" id="{9D19001F-F2A3-3C9A-B923-2C3298B91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3842" y="398736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FBC08-7926-6FBE-239D-3CD2EBD28B31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F1FB899-20B4-F390-3C4A-54B42658E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67" y="1077457"/>
            <a:ext cx="5190700" cy="37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435893" y="3457574"/>
            <a:ext cx="8245162" cy="80010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100">
                <a:solidFill>
                  <a:srgbClr val="FFFFFF"/>
                </a:solidFill>
              </a:rPr>
              <a:t>Hardware Design - Navigation System</a:t>
            </a:r>
          </a:p>
        </p:txBody>
      </p: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925"/>
            <a:ext cx="9144000" cy="278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246421" y="596181"/>
            <a:ext cx="4477736" cy="2674621"/>
          </a:xfrm>
          <a:prstGeom prst="rect">
            <a:avLst/>
          </a:prstGeom>
          <a:noFill/>
        </p:spPr>
      </p:pic>
      <p:pic>
        <p:nvPicPr>
          <p:cNvPr id="2" name="Picture 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89033E4D-9E03-22ED-C103-4FFE7DA93B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" t="1955" b="13619"/>
          <a:stretch/>
        </p:blipFill>
        <p:spPr>
          <a:xfrm>
            <a:off x="8253864" y="4251525"/>
            <a:ext cx="890135" cy="891973"/>
          </a:xfrm>
          <a:prstGeom prst="rect">
            <a:avLst/>
          </a:prstGeom>
        </p:spPr>
      </p:pic>
      <p:pic>
        <p:nvPicPr>
          <p:cNvPr id="3" name="Audio Recording Feb 21, 2024 at 8:17:08 PM">
            <a:hlinkClick r:id="" action="ppaction://media"/>
            <a:extLst>
              <a:ext uri="{FF2B5EF4-FFF2-40B4-BE49-F238E27FC236}">
                <a16:creationId xmlns:a16="http://schemas.microsoft.com/office/drawing/2014/main" id="{5F5684CE-E226-D5C1-7D57-855F26E27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825" y="399046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EC4D8-3717-E1A3-4820-DBB05AA340DF}"/>
              </a:ext>
            </a:extLst>
          </p:cNvPr>
          <p:cNvSpPr txBox="1"/>
          <p:nvPr/>
        </p:nvSpPr>
        <p:spPr>
          <a:xfrm>
            <a:off x="6494865" y="4835460"/>
            <a:ext cx="194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Alexis Gyselinck - 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1|1.2|8.3|10.4|0.7|7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2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{76EB4407-59BC-2345-ABFE-64B7C31F0773}tf10001123</Template>
  <TotalTime>3021</TotalTime>
  <Words>1300</Words>
  <Application>Microsoft Macintosh PowerPoint</Application>
  <PresentationFormat>On-screen Show (16:9)</PresentationFormat>
  <Paragraphs>336</Paragraphs>
  <Slides>33</Slides>
  <Notes>32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Gill Sans MT</vt:lpstr>
      <vt:lpstr>Times</vt:lpstr>
      <vt:lpstr>Wingdings 2</vt:lpstr>
      <vt:lpstr>Arial</vt:lpstr>
      <vt:lpstr>Dividend</vt:lpstr>
      <vt:lpstr>FoodieRover CDR</vt:lpstr>
      <vt:lpstr>Team Members</vt:lpstr>
      <vt:lpstr>Motivation &amp; Description</vt:lpstr>
      <vt:lpstr>Goals</vt:lpstr>
      <vt:lpstr>Engineering Specifications:</vt:lpstr>
      <vt:lpstr>API Connection abilities  </vt:lpstr>
      <vt:lpstr>Additional features </vt:lpstr>
      <vt:lpstr>Hardware Design - Global Block Diagram</vt:lpstr>
      <vt:lpstr>Hardware Design - Navigation System</vt:lpstr>
      <vt:lpstr>Hardware Design - Motor System</vt:lpstr>
      <vt:lpstr>Hardware Design - Sensor System</vt:lpstr>
      <vt:lpstr>Hardware Design - Locking System</vt:lpstr>
      <vt:lpstr>Hardware Design - Power System</vt:lpstr>
      <vt:lpstr>Hardware</vt:lpstr>
      <vt:lpstr>Raspberry Pi 4 Model B &amp; Arduino Uno</vt:lpstr>
      <vt:lpstr>GPIO Expander &amp; Level Shifter</vt:lpstr>
      <vt:lpstr>Motor Drivers</vt:lpstr>
      <vt:lpstr>Ultrasonic Ranging Module</vt:lpstr>
      <vt:lpstr>GPS Module </vt:lpstr>
      <vt:lpstr>Rasp Pi Camera Module 0V5647</vt:lpstr>
      <vt:lpstr>Magnetometer</vt:lpstr>
      <vt:lpstr>Magnetic lock, Keypad &amp; Relay</vt:lpstr>
      <vt:lpstr>Battery</vt:lpstr>
      <vt:lpstr>Software Design</vt:lpstr>
      <vt:lpstr>Comparison of Software</vt:lpstr>
      <vt:lpstr>PCB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</vt:lpstr>
      <vt:lpstr>Work Distribution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FoodieRover CDR</dc:title>
  <dc:creator>Antonia Soto Flores</dc:creator>
  <cp:lastModifiedBy>Alexis Gyselinck</cp:lastModifiedBy>
  <cp:revision>9</cp:revision>
  <dcterms:modified xsi:type="dcterms:W3CDTF">2024-04-23T04:59:03Z</dcterms:modified>
</cp:coreProperties>
</file>